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4"/>
  </p:sldMasterIdLst>
  <p:notesMasterIdLst>
    <p:notesMasterId r:id="rId28"/>
  </p:notesMasterIdLst>
  <p:handoutMasterIdLst>
    <p:handoutMasterId r:id="rId29"/>
  </p:handoutMasterIdLst>
  <p:sldIdLst>
    <p:sldId id="257" r:id="rId5"/>
    <p:sldId id="535" r:id="rId6"/>
    <p:sldId id="514" r:id="rId7"/>
    <p:sldId id="524" r:id="rId8"/>
    <p:sldId id="525" r:id="rId9"/>
    <p:sldId id="534" r:id="rId10"/>
    <p:sldId id="527" r:id="rId11"/>
    <p:sldId id="511" r:id="rId12"/>
    <p:sldId id="530" r:id="rId13"/>
    <p:sldId id="532" r:id="rId14"/>
    <p:sldId id="531" r:id="rId15"/>
    <p:sldId id="522" r:id="rId16"/>
    <p:sldId id="508" r:id="rId17"/>
    <p:sldId id="509" r:id="rId18"/>
    <p:sldId id="526" r:id="rId19"/>
    <p:sldId id="529" r:id="rId20"/>
    <p:sldId id="512" r:id="rId21"/>
    <p:sldId id="515" r:id="rId22"/>
    <p:sldId id="517" r:id="rId23"/>
    <p:sldId id="513" r:id="rId24"/>
    <p:sldId id="516" r:id="rId25"/>
    <p:sldId id="518" r:id="rId26"/>
    <p:sldId id="528" r:id="rId27"/>
  </p:sldIdLst>
  <p:sldSz cx="9144000" cy="6858000" type="screen4x3"/>
  <p:notesSz cx="9296400" cy="6858000"/>
  <p:custDataLst>
    <p:tags r:id="rId30"/>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5pPr>
    <a:lvl6pPr marL="2286000" algn="l" defTabSz="914400" rtl="0" eaLnBrk="1" latinLnBrk="0" hangingPunct="1">
      <a:defRPr sz="2400" kern="1200">
        <a:solidFill>
          <a:schemeClr val="tx1"/>
        </a:solidFill>
        <a:latin typeface="Arial" pitchFamily="34" charset="0"/>
        <a:ea typeface="ＭＳ Ｐゴシック" charset="-128"/>
        <a:cs typeface="+mn-cs"/>
      </a:defRPr>
    </a:lvl6pPr>
    <a:lvl7pPr marL="2743200" algn="l" defTabSz="914400" rtl="0" eaLnBrk="1" latinLnBrk="0" hangingPunct="1">
      <a:defRPr sz="2400" kern="1200">
        <a:solidFill>
          <a:schemeClr val="tx1"/>
        </a:solidFill>
        <a:latin typeface="Arial" pitchFamily="34" charset="0"/>
        <a:ea typeface="ＭＳ Ｐゴシック" charset="-128"/>
        <a:cs typeface="+mn-cs"/>
      </a:defRPr>
    </a:lvl7pPr>
    <a:lvl8pPr marL="3200400" algn="l" defTabSz="914400" rtl="0" eaLnBrk="1" latinLnBrk="0" hangingPunct="1">
      <a:defRPr sz="2400" kern="1200">
        <a:solidFill>
          <a:schemeClr val="tx1"/>
        </a:solidFill>
        <a:latin typeface="Arial" pitchFamily="34" charset="0"/>
        <a:ea typeface="ＭＳ Ｐゴシック" charset="-128"/>
        <a:cs typeface="+mn-cs"/>
      </a:defRPr>
    </a:lvl8pPr>
    <a:lvl9pPr marL="3657600" algn="l" defTabSz="914400" rtl="0" eaLnBrk="1" latinLnBrk="0" hangingPunct="1">
      <a:defRPr sz="2400"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cia M Tomaszewski" initials="AMT" lastIdx="1" clrIdx="0">
    <p:extLst>
      <p:ext uri="{19B8F6BF-5375-455C-9EA6-DF929625EA0E}">
        <p15:presenceInfo xmlns:p15="http://schemas.microsoft.com/office/powerpoint/2012/main" userId="Alicia M Tomaszews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C44"/>
    <a:srgbClr val="2D6B2B"/>
    <a:srgbClr val="3E59C9"/>
    <a:srgbClr val="00FF00"/>
    <a:srgbClr val="005582"/>
    <a:srgbClr val="BDE7FF"/>
    <a:srgbClr val="01A4FF"/>
    <a:srgbClr val="808080"/>
    <a:srgbClr val="005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autoAdjust="0"/>
    <p:restoredTop sz="92326" autoAdjust="0"/>
  </p:normalViewPr>
  <p:slideViewPr>
    <p:cSldViewPr snapToGrid="0">
      <p:cViewPr>
        <p:scale>
          <a:sx n="125" d="100"/>
          <a:sy n="125" d="100"/>
        </p:scale>
        <p:origin x="2958" y="6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1" d="100"/>
          <a:sy n="71" d="100"/>
        </p:scale>
        <p:origin x="-1056" y="-82"/>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sz="quarter"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2B24FF04-CDCE-4B2A-A9F3-086764E0B2E7}" type="datetime1">
              <a:rPr lang="en-US"/>
              <a:pPr>
                <a:defRPr/>
              </a:pPr>
              <a:t>2/12/2025</a:t>
            </a:fld>
            <a:endParaRPr lang="en-US"/>
          </a:p>
        </p:txBody>
      </p:sp>
      <p:sp>
        <p:nvSpPr>
          <p:cNvPr id="4" name="Footer Placeholder 3"/>
          <p:cNvSpPr>
            <a:spLocks noGrp="1"/>
          </p:cNvSpPr>
          <p:nvPr>
            <p:ph type="ftr" sz="quarter" idx="2"/>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5" name="Slide Number Placeholder 4"/>
          <p:cNvSpPr>
            <a:spLocks noGrp="1"/>
          </p:cNvSpPr>
          <p:nvPr>
            <p:ph type="sldNum" sz="quarter" idx="3"/>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0D7B1DB6-D57A-48F5-8043-D9235B9BC807}" type="slidenum">
              <a:rPr lang="en-US"/>
              <a:pPr>
                <a:defRPr/>
              </a:pPr>
              <a:t>‹#›</a:t>
            </a:fld>
            <a:endParaRPr lang="en-US"/>
          </a:p>
        </p:txBody>
      </p:sp>
    </p:spTree>
    <p:extLst>
      <p:ext uri="{BB962C8B-B14F-4D97-AF65-F5344CB8AC3E}">
        <p14:creationId xmlns:p14="http://schemas.microsoft.com/office/powerpoint/2010/main" val="11858749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429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3" name="Date Placeholder 2"/>
          <p:cNvSpPr>
            <a:spLocks noGrp="1"/>
          </p:cNvSpPr>
          <p:nvPr>
            <p:ph type="dt" idx="1"/>
          </p:nvPr>
        </p:nvSpPr>
        <p:spPr>
          <a:xfrm>
            <a:off x="5265738" y="0"/>
            <a:ext cx="4029075" cy="3429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12" charset="-128"/>
              </a:defRPr>
            </a:lvl1pPr>
          </a:lstStyle>
          <a:p>
            <a:pPr>
              <a:defRPr/>
            </a:pPr>
            <a:fld id="{9574B395-5126-4FEC-A685-13B85F5C3D87}" type="datetime1">
              <a:rPr lang="en-US"/>
              <a:pPr>
                <a:defRPr/>
              </a:pPr>
              <a:t>2/12/2025</a:t>
            </a:fld>
            <a:endParaRPr lang="en-US"/>
          </a:p>
        </p:txBody>
      </p:sp>
      <p:sp>
        <p:nvSpPr>
          <p:cNvPr id="4" name="Slide Image Placeholder 3"/>
          <p:cNvSpPr>
            <a:spLocks noGrp="1" noRot="1" noChangeAspect="1"/>
          </p:cNvSpPr>
          <p:nvPr>
            <p:ph type="sldImg" idx="2"/>
          </p:nvPr>
        </p:nvSpPr>
        <p:spPr>
          <a:xfrm>
            <a:off x="2933700" y="514350"/>
            <a:ext cx="3429000"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30275" y="3257550"/>
            <a:ext cx="7435850" cy="30861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4029075" cy="3429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12" charset="-128"/>
              </a:defRPr>
            </a:lvl1pPr>
          </a:lstStyle>
          <a:p>
            <a:pPr>
              <a:defRPr/>
            </a:pPr>
            <a:endParaRPr lang="en-US"/>
          </a:p>
        </p:txBody>
      </p:sp>
      <p:sp>
        <p:nvSpPr>
          <p:cNvPr id="7" name="Slide Number Placeholder 6"/>
          <p:cNvSpPr>
            <a:spLocks noGrp="1"/>
          </p:cNvSpPr>
          <p:nvPr>
            <p:ph type="sldNum" sz="quarter" idx="5"/>
          </p:nvPr>
        </p:nvSpPr>
        <p:spPr>
          <a:xfrm>
            <a:off x="5265738" y="6513513"/>
            <a:ext cx="4029075" cy="342900"/>
          </a:xfrm>
          <a:prstGeom prst="rect">
            <a:avLst/>
          </a:prstGeom>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12" charset="-128"/>
              </a:defRPr>
            </a:lvl1pPr>
          </a:lstStyle>
          <a:p>
            <a:pPr>
              <a:defRPr/>
            </a:pPr>
            <a:fld id="{F60F154B-B1EE-4D23-913A-656A9ABAABBF}" type="slidenum">
              <a:rPr lang="en-US"/>
              <a:pPr>
                <a:defRPr/>
              </a:pPr>
              <a:t>‹#›</a:t>
            </a:fld>
            <a:endParaRPr lang="en-US"/>
          </a:p>
        </p:txBody>
      </p:sp>
    </p:spTree>
    <p:extLst>
      <p:ext uri="{BB962C8B-B14F-4D97-AF65-F5344CB8AC3E}">
        <p14:creationId xmlns:p14="http://schemas.microsoft.com/office/powerpoint/2010/main" val="2296361339"/>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0F154B-B1EE-4D23-913A-656A9ABAABBF}" type="slidenum">
              <a:rPr lang="en-US" smtClean="0"/>
              <a:pPr>
                <a:defRPr/>
              </a:pPr>
              <a:t>0</a:t>
            </a:fld>
            <a:endParaRPr lang="en-US" dirty="0"/>
          </a:p>
        </p:txBody>
      </p:sp>
    </p:spTree>
    <p:extLst>
      <p:ext uri="{BB962C8B-B14F-4D97-AF65-F5344CB8AC3E}">
        <p14:creationId xmlns:p14="http://schemas.microsoft.com/office/powerpoint/2010/main" val="1969756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step, predict autoregressively. Compare it against the magnet challenge 1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13</a:t>
            </a:fld>
            <a:endParaRPr lang="en-US"/>
          </a:p>
        </p:txBody>
      </p:sp>
    </p:spTree>
    <p:extLst>
      <p:ext uri="{BB962C8B-B14F-4D97-AF65-F5344CB8AC3E}">
        <p14:creationId xmlns:p14="http://schemas.microsoft.com/office/powerpoint/2010/main" val="46114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Accumulation of error, depends on how much past and how much future we are predicting, so expecting variable performance behavior with each model. Red one assuming the perf ideal inductor with </a:t>
            </a:r>
            <a:r>
              <a:rPr lang="en-US" dirty="0" err="1"/>
              <a:t>ui</a:t>
            </a:r>
            <a:r>
              <a:rPr lang="en-US" dirty="0"/>
              <a:t>, and blue is real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14</a:t>
            </a:fld>
            <a:endParaRPr lang="en-US"/>
          </a:p>
        </p:txBody>
      </p:sp>
    </p:spTree>
    <p:extLst>
      <p:ext uri="{BB962C8B-B14F-4D97-AF65-F5344CB8AC3E}">
        <p14:creationId xmlns:p14="http://schemas.microsoft.com/office/powerpoint/2010/main" val="371412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students to look at multi time domain data, similar to weather forecasting stock price forecasting…</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15</a:t>
            </a:fld>
            <a:endParaRPr lang="en-US"/>
          </a:p>
        </p:txBody>
      </p:sp>
    </p:spTree>
    <p:extLst>
      <p:ext uri="{BB962C8B-B14F-4D97-AF65-F5344CB8AC3E}">
        <p14:creationId xmlns:p14="http://schemas.microsoft.com/office/powerpoint/2010/main" val="133110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17</a:t>
            </a:fld>
            <a:endParaRPr lang="en-US"/>
          </a:p>
        </p:txBody>
      </p:sp>
    </p:spTree>
    <p:extLst>
      <p:ext uri="{BB962C8B-B14F-4D97-AF65-F5344CB8AC3E}">
        <p14:creationId xmlns:p14="http://schemas.microsoft.com/office/powerpoint/2010/main" val="2132845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18</a:t>
            </a:fld>
            <a:endParaRPr lang="en-US"/>
          </a:p>
        </p:txBody>
      </p:sp>
    </p:spTree>
    <p:extLst>
      <p:ext uri="{BB962C8B-B14F-4D97-AF65-F5344CB8AC3E}">
        <p14:creationId xmlns:p14="http://schemas.microsoft.com/office/powerpoint/2010/main" val="3956736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Nov 1</a:t>
            </a:r>
            <a:r>
              <a:rPr lang="en-US" baseline="30000" dirty="0"/>
              <a:t>st</a:t>
            </a:r>
            <a:r>
              <a:rPr lang="en-US" dirty="0"/>
              <a:t> big amount for training, small for testing for 5 new materials. Perhaps a separate slide to sperate the detailed version</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19</a:t>
            </a:fld>
            <a:endParaRPr lang="en-US"/>
          </a:p>
        </p:txBody>
      </p:sp>
    </p:spTree>
    <p:extLst>
      <p:ext uri="{BB962C8B-B14F-4D97-AF65-F5344CB8AC3E}">
        <p14:creationId xmlns:p14="http://schemas.microsoft.com/office/powerpoint/2010/main" val="32832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20</a:t>
            </a:fld>
            <a:endParaRPr lang="en-US"/>
          </a:p>
        </p:txBody>
      </p:sp>
    </p:spTree>
    <p:extLst>
      <p:ext uri="{BB962C8B-B14F-4D97-AF65-F5344CB8AC3E}">
        <p14:creationId xmlns:p14="http://schemas.microsoft.com/office/powerpoint/2010/main" val="204057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21</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22</a:t>
            </a:fld>
            <a:endParaRPr lang="en-US"/>
          </a:p>
        </p:txBody>
      </p:sp>
    </p:spTree>
    <p:extLst>
      <p:ext uri="{BB962C8B-B14F-4D97-AF65-F5344CB8AC3E}">
        <p14:creationId xmlns:p14="http://schemas.microsoft.com/office/powerpoint/2010/main" val="19657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2</a:t>
            </a:fld>
            <a:endParaRPr lang="en-US"/>
          </a:p>
        </p:txBody>
      </p:sp>
    </p:spTree>
    <p:extLst>
      <p:ext uri="{BB962C8B-B14F-4D97-AF65-F5344CB8AC3E}">
        <p14:creationId xmlns:p14="http://schemas.microsoft.com/office/powerpoint/2010/main" val="6485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B776A-3900-04A6-D360-C9772B32D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5179C-3FAF-8F61-38AB-C1B103194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B0FB92-E65B-2CF8-DCDA-F32796BE20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572283-F79D-EA7B-419E-262B6DA87D9E}"/>
              </a:ext>
            </a:extLst>
          </p:cNvPr>
          <p:cNvSpPr>
            <a:spLocks noGrp="1"/>
          </p:cNvSpPr>
          <p:nvPr>
            <p:ph type="sldNum" sz="quarter" idx="5"/>
          </p:nvPr>
        </p:nvSpPr>
        <p:spPr/>
        <p:txBody>
          <a:bodyPr/>
          <a:lstStyle/>
          <a:p>
            <a:pPr>
              <a:defRPr/>
            </a:pPr>
            <a:fld id="{F60F154B-B1EE-4D23-913A-656A9ABAABBF}" type="slidenum">
              <a:rPr lang="en-US" smtClean="0"/>
              <a:pPr>
                <a:defRPr/>
              </a:pPr>
              <a:t>5</a:t>
            </a:fld>
            <a:endParaRPr lang="en-US"/>
          </a:p>
        </p:txBody>
      </p:sp>
    </p:spTree>
    <p:extLst>
      <p:ext uri="{BB962C8B-B14F-4D97-AF65-F5344CB8AC3E}">
        <p14:creationId xmlns:p14="http://schemas.microsoft.com/office/powerpoint/2010/main" val="398138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7</a:t>
            </a:fld>
            <a:endParaRPr lang="en-US"/>
          </a:p>
        </p:txBody>
      </p:sp>
    </p:spTree>
    <p:extLst>
      <p:ext uri="{BB962C8B-B14F-4D97-AF65-F5344CB8AC3E}">
        <p14:creationId xmlns:p14="http://schemas.microsoft.com/office/powerpoint/2010/main" val="138907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on what is the challenge of </a:t>
            </a:r>
            <a:r>
              <a:rPr lang="en-US" dirty="0" err="1"/>
              <a:t>colleceting</a:t>
            </a:r>
            <a:r>
              <a:rPr lang="en-US" dirty="0"/>
              <a:t> transient data? We have to collect the data in a very specific way where we are mixing high frequency dynamic transient </a:t>
            </a:r>
            <a:r>
              <a:rPr lang="en-US" dirty="0" err="1"/>
              <a:t>exciations</a:t>
            </a:r>
            <a:r>
              <a:rPr lang="en-US" dirty="0"/>
              <a:t> with low frequency steady state to create a </a:t>
            </a:r>
            <a:r>
              <a:rPr lang="en-US" dirty="0" err="1"/>
              <a:t>psedo</a:t>
            </a:r>
            <a:r>
              <a:rPr lang="en-US" dirty="0"/>
              <a:t> transient waveform. Which is also applicable since PFC behaves similarly.</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8</a:t>
            </a:fld>
            <a:endParaRPr lang="en-US"/>
          </a:p>
        </p:txBody>
      </p:sp>
    </p:spTree>
    <p:extLst>
      <p:ext uri="{BB962C8B-B14F-4D97-AF65-F5344CB8AC3E}">
        <p14:creationId xmlns:p14="http://schemas.microsoft.com/office/powerpoint/2010/main" val="10351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differences between this and challenge 1 is that this is fixed sampling time step. Model should be </a:t>
            </a:r>
            <a:r>
              <a:rPr lang="en-US" dirty="0" err="1"/>
              <a:t>freuqncy</a:t>
            </a:r>
            <a:r>
              <a:rPr lang="en-US" dirty="0"/>
              <a:t> agnostic so we intentionally not provided the frequency information in the data given to the teams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9</a:t>
            </a:fld>
            <a:endParaRPr lang="en-US"/>
          </a:p>
        </p:txBody>
      </p:sp>
    </p:spTree>
    <p:extLst>
      <p:ext uri="{BB962C8B-B14F-4D97-AF65-F5344CB8AC3E}">
        <p14:creationId xmlns:p14="http://schemas.microsoft.com/office/powerpoint/2010/main" val="2518082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Can have a short past long future or long past short future, can be variable</a:t>
            </a:r>
          </a:p>
          <a:p>
            <a:endParaRPr lang="en-US" dirty="0"/>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10</a:t>
            </a:fld>
            <a:endParaRPr lang="en-US"/>
          </a:p>
        </p:txBody>
      </p:sp>
    </p:spTree>
    <p:extLst>
      <p:ext uri="{BB962C8B-B14F-4D97-AF65-F5344CB8AC3E}">
        <p14:creationId xmlns:p14="http://schemas.microsoft.com/office/powerpoint/2010/main" val="210616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Encourging</a:t>
            </a:r>
            <a:r>
              <a:rPr lang="en-US" dirty="0"/>
              <a:t> teams to focus on more physics based methods, also look at materials, perhaps there are existing methods, and dive more into literature. While magnet challenge 1 is more constraint, but 2 is more open, hope teams will diversify into more broad areas and more outcomes </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11</a:t>
            </a:fld>
            <a:endParaRPr lang="en-US"/>
          </a:p>
        </p:txBody>
      </p:sp>
    </p:spTree>
    <p:extLst>
      <p:ext uri="{BB962C8B-B14F-4D97-AF65-F5344CB8AC3E}">
        <p14:creationId xmlns:p14="http://schemas.microsoft.com/office/powerpoint/2010/main" val="45563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core loss in a </a:t>
            </a:r>
            <a:r>
              <a:rPr lang="en-US" dirty="0" err="1"/>
              <a:t>pfc</a:t>
            </a:r>
            <a:r>
              <a:rPr lang="en-US" dirty="0"/>
              <a:t> inductor. Ability to use it in the simulator.</a:t>
            </a:r>
          </a:p>
        </p:txBody>
      </p:sp>
      <p:sp>
        <p:nvSpPr>
          <p:cNvPr id="4" name="Slide Number Placeholder 3"/>
          <p:cNvSpPr>
            <a:spLocks noGrp="1"/>
          </p:cNvSpPr>
          <p:nvPr>
            <p:ph type="sldNum" sz="quarter" idx="5"/>
          </p:nvPr>
        </p:nvSpPr>
        <p:spPr/>
        <p:txBody>
          <a:bodyPr/>
          <a:lstStyle/>
          <a:p>
            <a:pPr>
              <a:defRPr/>
            </a:pPr>
            <a:fld id="{F60F154B-B1EE-4D23-913A-656A9ABAABBF}" type="slidenum">
              <a:rPr lang="en-US" smtClean="0"/>
              <a:pPr>
                <a:defRPr/>
              </a:pPr>
              <a:t>12</a:t>
            </a:fld>
            <a:endParaRPr lang="en-US"/>
          </a:p>
        </p:txBody>
      </p:sp>
    </p:spTree>
    <p:extLst>
      <p:ext uri="{BB962C8B-B14F-4D97-AF65-F5344CB8AC3E}">
        <p14:creationId xmlns:p14="http://schemas.microsoft.com/office/powerpoint/2010/main" val="1951806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 name="Picture 6" descr="pels tag horz.tif"/>
          <p:cNvPicPr>
            <a:picLocks noChangeAspect="1"/>
          </p:cNvPicPr>
          <p:nvPr userDrawn="1"/>
        </p:nvPicPr>
        <p:blipFill>
          <a:blip r:embed="rId3">
            <a:clrChange>
              <a:clrFrom>
                <a:srgbClr val="FDFDFD"/>
              </a:clrFrom>
              <a:clrTo>
                <a:srgbClr val="FDFDFD">
                  <a:alpha val="0"/>
                </a:srgbClr>
              </a:clrTo>
            </a:clrChange>
          </a:blip>
          <a:stretch>
            <a:fillRect/>
          </a:stretch>
        </p:blipFill>
        <p:spPr>
          <a:xfrm>
            <a:off x="205035" y="5847589"/>
            <a:ext cx="2041407" cy="813561"/>
          </a:xfrm>
          <a:prstGeom prst="rect">
            <a:avLst/>
          </a:prstGeom>
        </p:spPr>
      </p:pic>
      <p:pic>
        <p:nvPicPr>
          <p:cNvPr id="4" name="Picture 6" descr="IEEE_TAG_BLUE.png"/>
          <p:cNvPicPr>
            <a:picLocks noChangeAspect="1"/>
          </p:cNvPicPr>
          <p:nvPr/>
        </p:nvPicPr>
        <p:blipFill>
          <a:blip r:embed="rId4"/>
          <a:srcRect/>
          <a:stretch>
            <a:fillRect/>
          </a:stretch>
        </p:blipFill>
        <p:spPr bwMode="auto">
          <a:xfrm>
            <a:off x="7772400" y="6019800"/>
            <a:ext cx="1143000" cy="641350"/>
          </a:xfrm>
          <a:prstGeom prst="rect">
            <a:avLst/>
          </a:prstGeom>
          <a:noFill/>
          <a:ln w="9525">
            <a:noFill/>
            <a:miter lim="800000"/>
            <a:headEnd/>
            <a:tailEnd/>
          </a:ln>
        </p:spPr>
      </p:pic>
      <p:sp>
        <p:nvSpPr>
          <p:cNvPr id="3074" name="Rectangle 2"/>
          <p:cNvSpPr>
            <a:spLocks noGrp="1" noChangeArrowheads="1"/>
          </p:cNvSpPr>
          <p:nvPr>
            <p:ph type="ctrTitle"/>
          </p:nvPr>
        </p:nvSpPr>
        <p:spPr>
          <a:xfrm>
            <a:off x="1220094" y="822325"/>
            <a:ext cx="7315200" cy="2006936"/>
          </a:xfrm>
        </p:spPr>
        <p:txBody>
          <a:bodyPr/>
          <a:lstStyle>
            <a:lvl1pPr>
              <a:lnSpc>
                <a:spcPct val="90000"/>
              </a:lnSpc>
              <a:defRPr sz="36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075" name="Rectangle 3"/>
          <p:cNvSpPr>
            <a:spLocks noGrp="1" noChangeArrowheads="1"/>
          </p:cNvSpPr>
          <p:nvPr>
            <p:ph type="subTitle" idx="1"/>
          </p:nvPr>
        </p:nvSpPr>
        <p:spPr>
          <a:xfrm>
            <a:off x="1196281" y="3919368"/>
            <a:ext cx="7315200" cy="2011680"/>
          </a:xfrm>
          <a:prstGeom prst="rect">
            <a:avLst/>
          </a:prstGeom>
        </p:spPr>
        <p:txBody>
          <a:bodyPr/>
          <a:lstStyle>
            <a:lvl1pPr marL="0" indent="0">
              <a:lnSpc>
                <a:spcPct val="90000"/>
              </a:lnSpc>
              <a:buFont typeface="Wingdings" pitchFamily="28" charset="2"/>
              <a:buNone/>
              <a:defRPr sz="2200" b="1">
                <a:solidFill>
                  <a:schemeClr val="tx2"/>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6" name="Freeform 5"/>
          <p:cNvSpPr/>
          <p:nvPr userDrawn="1"/>
        </p:nvSpPr>
        <p:spPr bwMode="auto">
          <a:xfrm>
            <a:off x="0" y="0"/>
            <a:ext cx="8488680" cy="274320"/>
          </a:xfrm>
          <a:custGeom>
            <a:avLst/>
            <a:gdLst>
              <a:gd name="connsiteX0" fmla="*/ 0 w 8488680"/>
              <a:gd name="connsiteY0" fmla="*/ 274320 h 274320"/>
              <a:gd name="connsiteX1" fmla="*/ 8001000 w 8488680"/>
              <a:gd name="connsiteY1" fmla="*/ 274320 h 274320"/>
              <a:gd name="connsiteX2" fmla="*/ 8488680 w 8488680"/>
              <a:gd name="connsiteY2" fmla="*/ 0 h 274320"/>
              <a:gd name="connsiteX3" fmla="*/ 0 w 8488680"/>
              <a:gd name="connsiteY3" fmla="*/ 0 h 274320"/>
              <a:gd name="connsiteX4" fmla="*/ 0 w 848868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8680" h="274320">
                <a:moveTo>
                  <a:pt x="0" y="274320"/>
                </a:moveTo>
                <a:lnTo>
                  <a:pt x="8001000" y="274320"/>
                </a:lnTo>
                <a:lnTo>
                  <a:pt x="8488680" y="0"/>
                </a:lnTo>
                <a:lnTo>
                  <a:pt x="0" y="0"/>
                </a:lnTo>
                <a:lnTo>
                  <a:pt x="0" y="27432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35134"/>
            <a:ext cx="8229600" cy="4572000"/>
          </a:xfrm>
          <a:prstGeom prst="rect">
            <a:avLst/>
          </a:prstGeom>
        </p:spPr>
        <p:txBody>
          <a:bodyPr/>
          <a:lstStyle>
            <a:lvl1pPr marL="342900" indent="-342900">
              <a:buClrTx/>
              <a:buSzPct val="100000"/>
              <a:buFont typeface="Wingdings" panose="05000000000000000000" pitchFamily="2" charset="2"/>
              <a:buChar char="§"/>
              <a:defRPr>
                <a:latin typeface="Arial" panose="020B0604020202020204" pitchFamily="34" charset="0"/>
                <a:cs typeface="Arial" panose="020B0604020202020204" pitchFamily="34" charset="0"/>
              </a:defRPr>
            </a:lvl1pPr>
            <a:lvl2pPr>
              <a:buClrTx/>
              <a:defRPr sz="2400">
                <a:latin typeface="Arial" panose="020B0604020202020204" pitchFamily="34" charset="0"/>
                <a:cs typeface="Arial" panose="020B0604020202020204" pitchFamily="34" charset="0"/>
              </a:defRPr>
            </a:lvl2pPr>
            <a:lvl3pPr>
              <a:buClr>
                <a:schemeClr val="tx1"/>
              </a:buClr>
              <a:defRPr>
                <a:latin typeface="Arial" panose="020B0604020202020204" pitchFamily="34" charset="0"/>
                <a:cs typeface="Arial" panose="020B0604020202020204" pitchFamily="34" charset="0"/>
              </a:defRPr>
            </a:lvl3pPr>
            <a:lvl4pPr marL="1600200" indent="-228600">
              <a:buClrTx/>
              <a:buFont typeface="Wingdings" panose="05000000000000000000" pitchFamily="2" charset="2"/>
              <a:buChar char="§"/>
              <a:defRPr>
                <a:latin typeface="Arial" panose="020B0604020202020204" pitchFamily="34" charset="0"/>
                <a:cs typeface="Arial" panose="020B0604020202020204" pitchFamily="34" charset="0"/>
              </a:defRPr>
            </a:lvl4pPr>
            <a:lvl5pPr>
              <a:buClrTx/>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314362"/>
            <a:ext cx="8229600" cy="9144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5" name="Slide Number Placeholder 10"/>
          <p:cNvSpPr>
            <a:spLocks noGrp="1"/>
          </p:cNvSpPr>
          <p:nvPr>
            <p:ph type="sldNum" sz="quarter" idx="11"/>
          </p:nvPr>
        </p:nvSpPr>
        <p:spPr>
          <a:xfrm>
            <a:off x="8458200" y="6593982"/>
            <a:ext cx="685800" cy="264017"/>
          </a:xfrm>
          <a:prstGeom prst="rect">
            <a:avLst/>
          </a:prstGeom>
        </p:spPr>
        <p:txBody>
          <a:bodyPr/>
          <a:lstStyle>
            <a:lvl1pPr>
              <a:defRPr sz="1000" b="0">
                <a:solidFill>
                  <a:schemeClr val="bg1"/>
                </a:solidFill>
              </a:defRPr>
            </a:lvl1pPr>
          </a:lstStyle>
          <a:p>
            <a:pPr>
              <a:defRPr/>
            </a:pPr>
            <a:fld id="{8869468F-E666-4024-BC99-9BCD31801BED}"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14325"/>
            <a:ext cx="8229600" cy="914400"/>
          </a:xfrm>
        </p:spPr>
        <p:txBody>
          <a:bodyPr/>
          <a:lstStyle/>
          <a:p>
            <a:r>
              <a:rPr lang="en-US"/>
              <a:t>Click to edit Master title style</a:t>
            </a:r>
          </a:p>
        </p:txBody>
      </p:sp>
      <p:sp>
        <p:nvSpPr>
          <p:cNvPr id="3" name="Content Placeholder 2"/>
          <p:cNvSpPr>
            <a:spLocks noGrp="1"/>
          </p:cNvSpPr>
          <p:nvPr>
            <p:ph sz="half" idx="1"/>
          </p:nvPr>
        </p:nvSpPr>
        <p:spPr>
          <a:xfrm>
            <a:off x="239486" y="1957842"/>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335088"/>
            <a:ext cx="4038600" cy="45720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0"/>
          <p:cNvSpPr>
            <a:spLocks noGrp="1"/>
          </p:cNvSpPr>
          <p:nvPr>
            <p:ph type="sldNum" sz="quarter" idx="11"/>
          </p:nvPr>
        </p:nvSpPr>
        <p:spPr>
          <a:xfrm>
            <a:off x="7279640" y="6172200"/>
            <a:ext cx="685800" cy="365125"/>
          </a:xfrm>
          <a:prstGeom prst="rect">
            <a:avLst/>
          </a:prstGeom>
        </p:spPr>
        <p:txBody>
          <a:bodyPr/>
          <a:lstStyle>
            <a:lvl1pPr>
              <a:defRPr/>
            </a:lvl1pPr>
          </a:lstStyle>
          <a:p>
            <a:fld id="{C6A5D52B-A4A9-41C9-91D4-45921BD81E1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314960"/>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pic>
        <p:nvPicPr>
          <p:cNvPr id="5126" name="Picture 7" descr="IEEE_TAG_BLUE.png"/>
          <p:cNvPicPr>
            <a:picLocks noChangeAspect="1"/>
          </p:cNvPicPr>
          <p:nvPr/>
        </p:nvPicPr>
        <p:blipFill>
          <a:blip r:embed="rId6"/>
          <a:srcRect/>
          <a:stretch>
            <a:fillRect/>
          </a:stretch>
        </p:blipFill>
        <p:spPr bwMode="auto">
          <a:xfrm>
            <a:off x="8082280" y="5970078"/>
            <a:ext cx="914400" cy="512763"/>
          </a:xfrm>
          <a:prstGeom prst="rect">
            <a:avLst/>
          </a:prstGeom>
          <a:noFill/>
          <a:ln w="9525">
            <a:noFill/>
            <a:miter lim="800000"/>
            <a:headEnd/>
            <a:tailEnd/>
          </a:ln>
        </p:spPr>
      </p:pic>
      <p:pic>
        <p:nvPicPr>
          <p:cNvPr id="7" name="Picture 6" descr="pels tag horz.tif"/>
          <p:cNvPicPr>
            <a:picLocks noChangeAspect="1"/>
          </p:cNvPicPr>
          <p:nvPr/>
        </p:nvPicPr>
        <p:blipFill>
          <a:blip r:embed="rId7">
            <a:clrChange>
              <a:clrFrom>
                <a:srgbClr val="FDFDFD"/>
              </a:clrFrom>
              <a:clrTo>
                <a:srgbClr val="FDFDFD">
                  <a:alpha val="0"/>
                </a:srgbClr>
              </a:clrTo>
            </a:clrChange>
          </a:blip>
          <a:stretch>
            <a:fillRect/>
          </a:stretch>
        </p:blipFill>
        <p:spPr>
          <a:xfrm>
            <a:off x="91441" y="5852160"/>
            <a:ext cx="1582518" cy="630681"/>
          </a:xfrm>
          <a:prstGeom prst="rect">
            <a:avLst/>
          </a:prstGeom>
        </p:spPr>
      </p:pic>
      <p:sp>
        <p:nvSpPr>
          <p:cNvPr id="8" name="Freeform 7"/>
          <p:cNvSpPr/>
          <p:nvPr/>
        </p:nvSpPr>
        <p:spPr bwMode="auto">
          <a:xfrm>
            <a:off x="-7620" y="6530340"/>
            <a:ext cx="9151620" cy="335280"/>
          </a:xfrm>
          <a:custGeom>
            <a:avLst/>
            <a:gdLst>
              <a:gd name="connsiteX0" fmla="*/ 0 w 9144000"/>
              <a:gd name="connsiteY0" fmla="*/ 335280 h 335280"/>
              <a:gd name="connsiteX1" fmla="*/ 144780 w 9144000"/>
              <a:gd name="connsiteY1" fmla="*/ 335280 h 335280"/>
              <a:gd name="connsiteX2" fmla="*/ 571500 w 9144000"/>
              <a:gd name="connsiteY2" fmla="*/ 76200 h 335280"/>
              <a:gd name="connsiteX3" fmla="*/ 9144000 w 9144000"/>
              <a:gd name="connsiteY3" fmla="*/ 76200 h 335280"/>
              <a:gd name="connsiteX4" fmla="*/ 9144000 w 9144000"/>
              <a:gd name="connsiteY4" fmla="*/ 0 h 335280"/>
              <a:gd name="connsiteX5" fmla="*/ 556260 w 9144000"/>
              <a:gd name="connsiteY5" fmla="*/ 0 h 335280"/>
              <a:gd name="connsiteX6" fmla="*/ 0 w 9144000"/>
              <a:gd name="connsiteY6" fmla="*/ 335280 h 33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35280">
                <a:moveTo>
                  <a:pt x="0" y="335280"/>
                </a:moveTo>
                <a:lnTo>
                  <a:pt x="144780" y="335280"/>
                </a:lnTo>
                <a:lnTo>
                  <a:pt x="571500" y="76200"/>
                </a:lnTo>
                <a:lnTo>
                  <a:pt x="9144000" y="76200"/>
                </a:lnTo>
                <a:lnTo>
                  <a:pt x="9144000" y="0"/>
                </a:lnTo>
                <a:lnTo>
                  <a:pt x="556260" y="0"/>
                </a:lnTo>
                <a:lnTo>
                  <a:pt x="0" y="335280"/>
                </a:lnTo>
                <a:close/>
              </a:path>
            </a:pathLst>
          </a:cu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4" name="Slide Number Placeholder 10"/>
          <p:cNvSpPr>
            <a:spLocks noGrp="1"/>
          </p:cNvSpPr>
          <p:nvPr>
            <p:ph type="sldNum" sz="quarter" idx="4"/>
          </p:nvPr>
        </p:nvSpPr>
        <p:spPr>
          <a:xfrm>
            <a:off x="8458200" y="6593983"/>
            <a:ext cx="685800" cy="250720"/>
          </a:xfrm>
          <a:prstGeom prst="rect">
            <a:avLst/>
          </a:prstGeom>
        </p:spPr>
        <p:txBody>
          <a:bodyPr anchor="ctr"/>
          <a:lstStyle>
            <a:lvl1pPr algn="r">
              <a:defRPr sz="1000" b="0">
                <a:solidFill>
                  <a:schemeClr val="bg1"/>
                </a:solidFill>
              </a:defRPr>
            </a:lvl1pPr>
          </a:lstStyle>
          <a:p>
            <a:pPr>
              <a:defRPr/>
            </a:pPr>
            <a:fld id="{8869468F-E666-4024-BC99-9BCD31801BED}" type="slidenum">
              <a:rPr lang="en-US" smtClean="0"/>
              <a:pPr>
                <a:defRPr/>
              </a:pPr>
              <a:t>‹#›</a:t>
            </a:fld>
            <a:endParaRPr lang="en-US" dirty="0"/>
          </a:p>
        </p:txBody>
      </p:sp>
      <p:sp>
        <p:nvSpPr>
          <p:cNvPr id="2" name="Text Placeholder 1"/>
          <p:cNvSpPr>
            <a:spLocks noGrp="1"/>
          </p:cNvSpPr>
          <p:nvPr>
            <p:ph type="body" idx="1"/>
          </p:nvPr>
        </p:nvSpPr>
        <p:spPr>
          <a:xfrm>
            <a:off x="457200" y="1342864"/>
            <a:ext cx="8229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5295" r:id="rId1"/>
    <p:sldLayoutId id="2147485284" r:id="rId2"/>
    <p:sldLayoutId id="2147485297" r:id="rId3"/>
  </p:sldLayoutIdLst>
  <p:hf hdr="0"/>
  <p:txStyles>
    <p:titleStyle>
      <a:lvl1pPr algn="l" rtl="0" eaLnBrk="1" fontAlgn="base" hangingPunct="1">
        <a:spcBef>
          <a:spcPct val="0"/>
        </a:spcBef>
        <a:spcAft>
          <a:spcPct val="0"/>
        </a:spcAft>
        <a:defRPr sz="2800" b="1">
          <a:solidFill>
            <a:schemeClr val="tx2"/>
          </a:solidFill>
          <a:latin typeface="+mj-lt"/>
          <a:ea typeface="ＭＳ Ｐゴシック" pitchFamily="-112" charset="-128"/>
          <a:cs typeface="ＭＳ Ｐゴシック" pitchFamily="-112" charset="-128"/>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p:titleStyle>
    <p:bodyStyle>
      <a:lvl1pPr marL="342900" indent="-342900" algn="l" rtl="0" eaLnBrk="1" fontAlgn="base" hangingPunct="1">
        <a:spcBef>
          <a:spcPct val="20000"/>
        </a:spcBef>
        <a:spcAft>
          <a:spcPct val="0"/>
        </a:spcAft>
        <a:buClrTx/>
        <a:buSzPct val="100000"/>
        <a:buFont typeface="Wingdings" panose="05000000000000000000" pitchFamily="2" charset="2"/>
        <a:buChar char="§"/>
        <a:defRPr sz="2600">
          <a:solidFill>
            <a:schemeClr val="tx1"/>
          </a:solidFill>
          <a:latin typeface="+mn-lt"/>
          <a:ea typeface="ＭＳ Ｐゴシック" pitchFamily="-112" charset="-128"/>
          <a:cs typeface="ＭＳ Ｐゴシック" pitchFamily="-112" charset="-128"/>
        </a:defRPr>
      </a:lvl1pPr>
      <a:lvl2pPr marL="742950" indent="-285750" algn="l" rtl="0" eaLnBrk="1" fontAlgn="base" hangingPunct="1">
        <a:spcBef>
          <a:spcPct val="20000"/>
        </a:spcBef>
        <a:spcAft>
          <a:spcPct val="0"/>
        </a:spcAft>
        <a:buClrTx/>
        <a:buFont typeface="Symbol" panose="05050102010706020507" pitchFamily="18" charset="2"/>
        <a:buChar char=""/>
        <a:defRPr sz="2400">
          <a:solidFill>
            <a:schemeClr val="tx1"/>
          </a:solidFill>
          <a:latin typeface="+mn-lt"/>
          <a:ea typeface="ＭＳ Ｐゴシック" pitchFamily="-112" charset="-128"/>
        </a:defRPr>
      </a:lvl2pPr>
      <a:lvl3pPr marL="1143000" indent="-228600" algn="l" rtl="0" eaLnBrk="1" fontAlgn="base" hangingPunct="1">
        <a:spcBef>
          <a:spcPct val="20000"/>
        </a:spcBef>
        <a:spcAft>
          <a:spcPct val="0"/>
        </a:spcAft>
        <a:buClrTx/>
        <a:buFont typeface="Wingdings" pitchFamily="2" charset="2"/>
        <a:buChar char="§"/>
        <a:defRPr sz="2200">
          <a:solidFill>
            <a:schemeClr val="tx1"/>
          </a:solidFill>
          <a:latin typeface="+mn-lt"/>
          <a:ea typeface="ＭＳ Ｐゴシック" pitchFamily="-112" charset="-128"/>
        </a:defRPr>
      </a:lvl3pPr>
      <a:lvl4pPr marL="1600200" indent="-228600"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mn-lt"/>
          <a:ea typeface="ＭＳ Ｐゴシック" pitchFamily="-112" charset="-128"/>
        </a:defRPr>
      </a:lvl4pPr>
      <a:lvl5pPr marL="2057400" indent="-228600" algn="l" rtl="0" eaLnBrk="1" fontAlgn="base" hangingPunct="1">
        <a:spcBef>
          <a:spcPct val="20000"/>
        </a:spcBef>
        <a:spcAft>
          <a:spcPct val="0"/>
        </a:spcAft>
        <a:buClr>
          <a:srgbClr val="595959"/>
        </a:buClr>
        <a:buFont typeface="Wingdings" pitchFamily="2" charset="2"/>
        <a:buChar char="§"/>
        <a:defRPr>
          <a:solidFill>
            <a:schemeClr val="tx1"/>
          </a:solidFill>
          <a:latin typeface="+mn-lt"/>
          <a:ea typeface="ＭＳ Ｐゴシック" pitchFamily="-112" charset="-128"/>
        </a:defRPr>
      </a:lvl5pPr>
      <a:lvl6pPr marL="25146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6pPr>
      <a:lvl7pPr marL="29718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7pPr>
      <a:lvl8pPr marL="34290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8pPr>
      <a:lvl9pPr marL="3886200" indent="-228600" algn="l" rtl="0" eaLnBrk="1" fontAlgn="base" hangingPunct="1">
        <a:spcBef>
          <a:spcPct val="20000"/>
        </a:spcBef>
        <a:spcAft>
          <a:spcPct val="0"/>
        </a:spcAft>
        <a:buClr>
          <a:schemeClr val="bg2"/>
        </a:buClr>
        <a:buFont typeface="Wingdings" pitchFamily="28" charset="2"/>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pelsmagnet@gmail.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rinceton.zoom.us/webinar/register/WN_SKNgzuqBRQKqVYwajY6tJ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athworks.com/matlabcentral/fileexchange/39995-magnetic-core-loss-evaluation-for-arbitrary-flux-waveform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7396" y="608004"/>
            <a:ext cx="7947498" cy="3097043"/>
          </a:xfrm>
        </p:spPr>
        <p:txBody>
          <a:bodyPr>
            <a:noAutofit/>
          </a:bodyPr>
          <a:lstStyle/>
          <a:p>
            <a:pPr algn="ctr"/>
            <a:r>
              <a:rPr lang="en-US" sz="2000" dirty="0">
                <a:latin typeface="+mj-lt"/>
              </a:rPr>
              <a:t>2</a:t>
            </a:r>
            <a:r>
              <a:rPr lang="en-US" sz="2000" baseline="30000" dirty="0">
                <a:latin typeface="+mj-lt"/>
              </a:rPr>
              <a:t>nd</a:t>
            </a:r>
            <a:r>
              <a:rPr lang="en-US" sz="2000" dirty="0">
                <a:latin typeface="+mj-lt"/>
              </a:rPr>
              <a:t> IEEE International Challenge in Design Methods for Power Electronics</a:t>
            </a:r>
            <a:br>
              <a:rPr lang="en-US" sz="2400" dirty="0">
                <a:latin typeface="+mj-lt"/>
              </a:rPr>
            </a:br>
            <a:br>
              <a:rPr lang="en-US" sz="2400" dirty="0">
                <a:latin typeface="+mj-lt"/>
              </a:rPr>
            </a:br>
            <a:r>
              <a:rPr lang="en-US" sz="2800" dirty="0">
                <a:latin typeface="+mj-lt"/>
              </a:rPr>
              <a:t>2025 PELS MagNet Challenge</a:t>
            </a:r>
            <a:br>
              <a:rPr lang="en-US" sz="2800" dirty="0">
                <a:latin typeface="+mj-lt"/>
              </a:rPr>
            </a:br>
            <a:br>
              <a:rPr lang="en-US" sz="2800" dirty="0">
                <a:latin typeface="+mj-lt"/>
              </a:rPr>
            </a:br>
            <a:r>
              <a:rPr lang="en-US" sz="4000" dirty="0">
                <a:latin typeface="+mj-lt"/>
              </a:rPr>
              <a:t>MagNet </a:t>
            </a:r>
            <a:r>
              <a:rPr lang="en-US" altLang="zh-CN" sz="4000" dirty="0">
                <a:latin typeface="+mj-lt"/>
              </a:rPr>
              <a:t>Challenge</a:t>
            </a:r>
            <a:r>
              <a:rPr lang="en-US" sz="4000" dirty="0">
                <a:latin typeface="+mj-lt"/>
              </a:rPr>
              <a:t> 2</a:t>
            </a:r>
            <a:br>
              <a:rPr lang="en-US" sz="4000" dirty="0">
                <a:latin typeface="+mj-lt"/>
              </a:rPr>
            </a:br>
            <a:br>
              <a:rPr lang="en-US" sz="2000" dirty="0">
                <a:latin typeface="+mj-lt"/>
              </a:rPr>
            </a:b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a:t>
            </a:r>
            <a:r>
              <a:rPr lang="en-US" sz="2000" i="1" dirty="0">
                <a:latin typeface="Calibri" panose="020F0502020204030204" pitchFamily="34" charset="0"/>
                <a:ea typeface="DengXian" panose="02010600030101010101" pitchFamily="2" charset="-122"/>
                <a:cs typeface="Times New Roman" panose="02020603050405020304" pitchFamily="18" charset="0"/>
              </a:rPr>
              <a:t>F</a:t>
            </a:r>
            <a:r>
              <a:rPr lang="en-US" sz="2000" b="1" i="1" dirty="0">
                <a:effectLst/>
                <a:latin typeface="Calibri" panose="020F0502020204030204" pitchFamily="34" charset="0"/>
                <a:ea typeface="DengXian" panose="02010600030101010101" pitchFamily="2" charset="-122"/>
                <a:cs typeface="Times New Roman" panose="02020603050405020304" pitchFamily="18" charset="0"/>
              </a:rPr>
              <a:t>rom Steady-State to Transient Models!”</a:t>
            </a:r>
            <a:br>
              <a:rPr lang="en-US" sz="1800" dirty="0">
                <a:effectLst/>
                <a:latin typeface="Calibri" panose="020F0502020204030204" pitchFamily="34" charset="0"/>
                <a:ea typeface="DengXian" panose="02010600030101010101" pitchFamily="2" charset="-122"/>
                <a:cs typeface="Times New Roman" panose="02020603050405020304" pitchFamily="18" charset="0"/>
              </a:rPr>
            </a:br>
            <a:br>
              <a:rPr lang="en-US" sz="3200" dirty="0">
                <a:latin typeface="+mj-lt"/>
              </a:rPr>
            </a:br>
            <a:br>
              <a:rPr lang="en-US" sz="2400" dirty="0">
                <a:latin typeface="+mj-lt"/>
              </a:rPr>
            </a:br>
            <a:endParaRPr lang="en-US" sz="2400" dirty="0">
              <a:latin typeface="+mj-lt"/>
            </a:endParaRPr>
          </a:p>
        </p:txBody>
      </p:sp>
      <p:sp>
        <p:nvSpPr>
          <p:cNvPr id="5" name="Subtitle 2"/>
          <p:cNvSpPr>
            <a:spLocks noGrp="1"/>
          </p:cNvSpPr>
          <p:nvPr>
            <p:ph type="subTitle" idx="1"/>
          </p:nvPr>
        </p:nvSpPr>
        <p:spPr>
          <a:xfrm>
            <a:off x="666286" y="3803632"/>
            <a:ext cx="7947497" cy="2011680"/>
          </a:xfrm>
        </p:spPr>
        <p:txBody>
          <a:bodyPr>
            <a:normAutofit/>
          </a:bodyPr>
          <a:lstStyle/>
          <a:p>
            <a:pPr algn="ctr"/>
            <a:r>
              <a:rPr lang="en-CA" sz="1600" dirty="0">
                <a:latin typeface="+mj-lt"/>
              </a:rPr>
              <a:t>Kickoff Meeting, February 13, 2025</a:t>
            </a:r>
            <a:endParaRPr lang="en-US" sz="1600" dirty="0">
              <a:latin typeface="+mj-lt"/>
            </a:endParaRPr>
          </a:p>
          <a:p>
            <a:pPr algn="ctr"/>
            <a:endParaRPr lang="en-US" sz="1600" dirty="0">
              <a:latin typeface="+mj-lt"/>
            </a:endParaRPr>
          </a:p>
          <a:p>
            <a:pPr algn="ctr"/>
            <a:r>
              <a:rPr lang="en-US" sz="1600" dirty="0">
                <a:latin typeface="+mj-lt"/>
              </a:rPr>
              <a:t>Shukai Wang, </a:t>
            </a:r>
            <a:r>
              <a:rPr lang="en-US" sz="1600" dirty="0" err="1">
                <a:latin typeface="+mj-lt"/>
              </a:rPr>
              <a:t>Hyukjae</a:t>
            </a:r>
            <a:r>
              <a:rPr lang="en-US" sz="1600" dirty="0">
                <a:latin typeface="+mj-lt"/>
              </a:rPr>
              <a:t> Kwon, Haoran Li, Thomas </a:t>
            </a:r>
            <a:r>
              <a:rPr lang="en-US" sz="1600" dirty="0" err="1">
                <a:latin typeface="+mj-lt"/>
              </a:rPr>
              <a:t>Guillod</a:t>
            </a:r>
            <a:r>
              <a:rPr lang="en-US" sz="1600" dirty="0">
                <a:latin typeface="+mj-lt"/>
              </a:rPr>
              <a:t>, </a:t>
            </a:r>
            <a:endParaRPr lang="en-US" sz="1200" dirty="0">
              <a:latin typeface="+mj-lt"/>
            </a:endParaRPr>
          </a:p>
          <a:p>
            <a:pPr algn="ctr"/>
            <a:r>
              <a:rPr lang="en-US" sz="1600" dirty="0">
                <a:latin typeface="+mj-lt"/>
              </a:rPr>
              <a:t>Minjie Chen, Charles R. Sullivan</a:t>
            </a:r>
          </a:p>
          <a:p>
            <a:pPr algn="ctr"/>
            <a:endParaRPr lang="en-US" sz="1600" dirty="0">
              <a:latin typeface="+mj-lt"/>
            </a:endParaRPr>
          </a:p>
          <a:p>
            <a:pPr algn="ctr"/>
            <a:r>
              <a:rPr lang="en-US" sz="1200" dirty="0">
                <a:latin typeface="+mj-lt"/>
              </a:rPr>
              <a:t>MagNet 2025 Organizing Team</a:t>
            </a:r>
          </a:p>
          <a:p>
            <a:pPr algn="ctr"/>
            <a:r>
              <a:rPr lang="en-US" sz="1200" dirty="0">
                <a:latin typeface="+mj-lt"/>
                <a:hlinkClick r:id="rId3"/>
              </a:rPr>
              <a:t>pelsmagnet@gmail.com</a:t>
            </a:r>
            <a:r>
              <a:rPr lang="en-US" sz="1200" dirty="0">
                <a:latin typeface="+mj-lt"/>
              </a:rPr>
              <a:t> </a:t>
            </a:r>
          </a:p>
        </p:txBody>
      </p:sp>
      <p:pic>
        <p:nvPicPr>
          <p:cNvPr id="6" name="Picture 5">
            <a:extLst>
              <a:ext uri="{FF2B5EF4-FFF2-40B4-BE49-F238E27FC236}">
                <a16:creationId xmlns:a16="http://schemas.microsoft.com/office/drawing/2014/main" id="{6C42587D-A937-EB51-B10F-97DDB39B48BA}"/>
              </a:ext>
            </a:extLst>
          </p:cNvPr>
          <p:cNvPicPr>
            <a:picLocks noChangeAspect="1"/>
          </p:cNvPicPr>
          <p:nvPr/>
        </p:nvPicPr>
        <p:blipFill>
          <a:blip r:embed="rId4"/>
          <a:stretch>
            <a:fillRect/>
          </a:stretch>
        </p:blipFill>
        <p:spPr>
          <a:xfrm>
            <a:off x="3232380" y="5662912"/>
            <a:ext cx="3421380" cy="869367"/>
          </a:xfrm>
          <a:prstGeom prst="rect">
            <a:avLst/>
          </a:prstGeom>
        </p:spPr>
      </p:pic>
    </p:spTree>
    <p:extLst>
      <p:ext uri="{BB962C8B-B14F-4D97-AF65-F5344CB8AC3E}">
        <p14:creationId xmlns:p14="http://schemas.microsoft.com/office/powerpoint/2010/main" val="255050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4162A-3965-B84C-2BCA-D568A84DC6CC}"/>
              </a:ext>
            </a:extLst>
          </p:cNvPr>
          <p:cNvSpPr>
            <a:spLocks noGrp="1"/>
          </p:cNvSpPr>
          <p:nvPr>
            <p:ph type="title"/>
          </p:nvPr>
        </p:nvSpPr>
        <p:spPr/>
        <p:txBody>
          <a:bodyPr/>
          <a:lstStyle/>
          <a:p>
            <a:r>
              <a:rPr lang="en-US" dirty="0"/>
              <a:t>Data Structure </a:t>
            </a:r>
          </a:p>
        </p:txBody>
      </p:sp>
      <p:sp>
        <p:nvSpPr>
          <p:cNvPr id="4" name="Slide Number Placeholder 3">
            <a:extLst>
              <a:ext uri="{FF2B5EF4-FFF2-40B4-BE49-F238E27FC236}">
                <a16:creationId xmlns:a16="http://schemas.microsoft.com/office/drawing/2014/main" id="{F93A786B-79AC-A8C5-B897-D9F13B355E04}"/>
              </a:ext>
            </a:extLst>
          </p:cNvPr>
          <p:cNvSpPr>
            <a:spLocks noGrp="1"/>
          </p:cNvSpPr>
          <p:nvPr>
            <p:ph type="sldNum" sz="quarter" idx="11"/>
          </p:nvPr>
        </p:nvSpPr>
        <p:spPr/>
        <p:txBody>
          <a:bodyPr/>
          <a:lstStyle/>
          <a:p>
            <a:pPr>
              <a:defRPr/>
            </a:pPr>
            <a:fld id="{8869468F-E666-4024-BC99-9BCD31801BED}" type="slidenum">
              <a:rPr lang="en-US" smtClean="0"/>
              <a:pPr>
                <a:defRPr/>
              </a:pPr>
              <a:t>9</a:t>
            </a:fld>
            <a:endParaRPr lang="en-US" dirty="0"/>
          </a:p>
        </p:txBody>
      </p:sp>
      <p:sp>
        <p:nvSpPr>
          <p:cNvPr id="8" name="TextBox 7">
            <a:extLst>
              <a:ext uri="{FF2B5EF4-FFF2-40B4-BE49-F238E27FC236}">
                <a16:creationId xmlns:a16="http://schemas.microsoft.com/office/drawing/2014/main" id="{66023C11-7E28-592C-9FB8-0F13143C21B2}"/>
              </a:ext>
            </a:extLst>
          </p:cNvPr>
          <p:cNvSpPr txBox="1"/>
          <p:nvPr/>
        </p:nvSpPr>
        <p:spPr>
          <a:xfrm>
            <a:off x="279339" y="828813"/>
            <a:ext cx="5339035" cy="3108543"/>
          </a:xfrm>
          <a:prstGeom prst="rect">
            <a:avLst/>
          </a:prstGeom>
          <a:noFill/>
        </p:spPr>
        <p:txBody>
          <a:bodyPr wrap="square">
            <a:spAutoFit/>
          </a:bodyPr>
          <a:lstStyle/>
          <a:p>
            <a:r>
              <a:rPr lang="en-US" sz="1400" b="1" dirty="0">
                <a:latin typeface="+mj-lt"/>
              </a:rPr>
              <a:t>For Training</a:t>
            </a:r>
          </a:p>
          <a:p>
            <a:pPr marL="285750" indent="-285750">
              <a:buFont typeface="Arial" panose="020B0604020202020204" pitchFamily="34" charset="0"/>
              <a:buChar char="•"/>
            </a:pPr>
            <a:r>
              <a:rPr lang="en-US" sz="1400" dirty="0">
                <a:latin typeface="+mj-lt"/>
              </a:rPr>
              <a:t>Material format: </a:t>
            </a:r>
          </a:p>
          <a:p>
            <a:pPr marL="742950" lvl="1" indent="-285750">
              <a:buFont typeface="Arial" panose="020B0604020202020204" pitchFamily="34" charset="0"/>
              <a:buChar char="•"/>
            </a:pPr>
            <a:r>
              <a:rPr lang="en-US" sz="1400" dirty="0">
                <a:latin typeface="+mj-lt"/>
              </a:rPr>
              <a:t>7 sets of B(t), H(t), T for each material</a:t>
            </a:r>
          </a:p>
          <a:p>
            <a:pPr marL="742950" lvl="1" indent="-285750">
              <a:buFont typeface="Arial" panose="020B0604020202020204" pitchFamily="34" charset="0"/>
              <a:buChar char="•"/>
            </a:pPr>
            <a:r>
              <a:rPr lang="en-US" sz="1400" dirty="0">
                <a:latin typeface="+mj-lt"/>
              </a:rPr>
              <a:t>Frequency information not provided</a:t>
            </a:r>
          </a:p>
          <a:p>
            <a:pPr marL="285750" indent="-285750">
              <a:buFont typeface="Arial" panose="020B0604020202020204" pitchFamily="34" charset="0"/>
              <a:buChar char="•"/>
            </a:pPr>
            <a:r>
              <a:rPr lang="en-US" sz="1400" dirty="0">
                <a:latin typeface="+mj-lt"/>
              </a:rPr>
              <a:t>Sampling frequency for all sequences: 16MHz</a:t>
            </a:r>
          </a:p>
          <a:p>
            <a:pPr marL="742950" lvl="1" indent="-285750">
              <a:buFont typeface="Arial" panose="020B0604020202020204" pitchFamily="34" charset="0"/>
              <a:buChar char="•"/>
            </a:pPr>
            <a:r>
              <a:rPr lang="en-US" sz="1400" dirty="0">
                <a:latin typeface="+mj-lt"/>
              </a:rPr>
              <a:t>50kHz: 32016 steps</a:t>
            </a:r>
          </a:p>
          <a:p>
            <a:pPr marL="742950" lvl="1" indent="-285750">
              <a:buFont typeface="Arial" panose="020B0604020202020204" pitchFamily="34" charset="0"/>
              <a:buChar char="•"/>
            </a:pPr>
            <a:r>
              <a:rPr lang="en-US" sz="1400" dirty="0">
                <a:latin typeface="+mj-lt"/>
              </a:rPr>
              <a:t>80kHz: 20016 steps</a:t>
            </a:r>
          </a:p>
          <a:p>
            <a:pPr marL="742950" lvl="1" indent="-285750">
              <a:buFont typeface="Arial" panose="020B0604020202020204" pitchFamily="34" charset="0"/>
              <a:buChar char="•"/>
            </a:pPr>
            <a:r>
              <a:rPr lang="en-US" sz="1400" dirty="0">
                <a:latin typeface="+mj-lt"/>
              </a:rPr>
              <a:t>125kHz: 12816 steps</a:t>
            </a:r>
          </a:p>
          <a:p>
            <a:pPr marL="742950" lvl="1" indent="-285750">
              <a:buFont typeface="Arial" panose="020B0604020202020204" pitchFamily="34" charset="0"/>
              <a:buChar char="•"/>
            </a:pPr>
            <a:r>
              <a:rPr lang="en-US" sz="1400" dirty="0">
                <a:latin typeface="+mj-lt"/>
              </a:rPr>
              <a:t>200kHz: 8015 steps</a:t>
            </a:r>
          </a:p>
          <a:p>
            <a:pPr marL="742950" lvl="1" indent="-285750">
              <a:buFont typeface="Arial" panose="020B0604020202020204" pitchFamily="34" charset="0"/>
              <a:buChar char="•"/>
            </a:pPr>
            <a:r>
              <a:rPr lang="en-US" sz="1400" dirty="0">
                <a:latin typeface="+mj-lt"/>
              </a:rPr>
              <a:t>320kHz: 4975 steps</a:t>
            </a:r>
          </a:p>
          <a:p>
            <a:pPr marL="742950" lvl="1" indent="-285750">
              <a:buFont typeface="Arial" panose="020B0604020202020204" pitchFamily="34" charset="0"/>
              <a:buChar char="•"/>
            </a:pPr>
            <a:r>
              <a:rPr lang="en-US" sz="1400" dirty="0">
                <a:latin typeface="+mj-lt"/>
              </a:rPr>
              <a:t>500kHz: 3216 steps</a:t>
            </a:r>
          </a:p>
          <a:p>
            <a:pPr marL="742950" lvl="1" indent="-285750">
              <a:buFont typeface="Arial" panose="020B0604020202020204" pitchFamily="34" charset="0"/>
              <a:buChar char="•"/>
            </a:pPr>
            <a:r>
              <a:rPr lang="en-US" sz="1400" dirty="0">
                <a:latin typeface="+mj-lt"/>
              </a:rPr>
              <a:t>800kHz: 1967 steps</a:t>
            </a:r>
          </a:p>
          <a:p>
            <a:r>
              <a:rPr lang="en-US" sz="1400" b="1" dirty="0">
                <a:latin typeface="+mj-lt"/>
              </a:rPr>
              <a:t>Testing</a:t>
            </a:r>
          </a:p>
          <a:p>
            <a:pPr marL="285750" indent="-285750">
              <a:buFont typeface="Arial" panose="020B0604020202020204" pitchFamily="34" charset="0"/>
              <a:buChar char="•"/>
            </a:pPr>
            <a:r>
              <a:rPr lang="en-US" sz="1400" dirty="0">
                <a:latin typeface="+mj-lt"/>
              </a:rPr>
              <a:t>Same length for all sequences (</a:t>
            </a:r>
            <a:r>
              <a:rPr lang="en-US" sz="1400" dirty="0">
                <a:highlight>
                  <a:srgbClr val="FFFF00"/>
                </a:highlight>
                <a:latin typeface="+mj-lt"/>
              </a:rPr>
              <a:t>TBA</a:t>
            </a:r>
            <a:r>
              <a:rPr lang="en-US" sz="1400" dirty="0">
                <a:latin typeface="+mj-lt"/>
              </a:rPr>
              <a:t>) </a:t>
            </a: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2831F9E-D459-DF6C-D752-35AE135FBDC3}"/>
              </a:ext>
            </a:extLst>
          </p:cNvPr>
          <p:cNvPicPr>
            <a:picLocks noChangeAspect="1"/>
          </p:cNvPicPr>
          <p:nvPr/>
        </p:nvPicPr>
        <p:blipFill>
          <a:blip r:embed="rId3"/>
          <a:stretch>
            <a:fillRect/>
          </a:stretch>
        </p:blipFill>
        <p:spPr>
          <a:xfrm>
            <a:off x="139669" y="3899121"/>
            <a:ext cx="8864661" cy="2241252"/>
          </a:xfrm>
          <a:prstGeom prst="rect">
            <a:avLst/>
          </a:prstGeom>
        </p:spPr>
      </p:pic>
      <p:sp>
        <p:nvSpPr>
          <p:cNvPr id="12" name="TextBox 11">
            <a:extLst>
              <a:ext uri="{FF2B5EF4-FFF2-40B4-BE49-F238E27FC236}">
                <a16:creationId xmlns:a16="http://schemas.microsoft.com/office/drawing/2014/main" id="{41DEF243-87EA-4F93-EA54-8CCCBB2ACB91}"/>
              </a:ext>
            </a:extLst>
          </p:cNvPr>
          <p:cNvSpPr txBox="1"/>
          <p:nvPr/>
        </p:nvSpPr>
        <p:spPr>
          <a:xfrm>
            <a:off x="5342640" y="504777"/>
            <a:ext cx="3344160" cy="400110"/>
          </a:xfrm>
          <a:prstGeom prst="rect">
            <a:avLst/>
          </a:prstGeom>
          <a:noFill/>
        </p:spPr>
        <p:txBody>
          <a:bodyPr wrap="square">
            <a:spAutoFit/>
          </a:bodyPr>
          <a:lstStyle/>
          <a:p>
            <a:r>
              <a:rPr lang="en-US" sz="2000" dirty="0">
                <a:latin typeface="+mj-lt"/>
              </a:rPr>
              <a:t>Material Folder: 3C90 </a:t>
            </a:r>
          </a:p>
        </p:txBody>
      </p:sp>
      <p:pic>
        <p:nvPicPr>
          <p:cNvPr id="14" name="Picture 13">
            <a:extLst>
              <a:ext uri="{FF2B5EF4-FFF2-40B4-BE49-F238E27FC236}">
                <a16:creationId xmlns:a16="http://schemas.microsoft.com/office/drawing/2014/main" id="{FDABECC8-6A28-3CA0-AAF0-1A16F71F2C1B}"/>
              </a:ext>
            </a:extLst>
          </p:cNvPr>
          <p:cNvPicPr>
            <a:picLocks noChangeAspect="1"/>
          </p:cNvPicPr>
          <p:nvPr/>
        </p:nvPicPr>
        <p:blipFill>
          <a:blip r:embed="rId4"/>
          <a:stretch>
            <a:fillRect/>
          </a:stretch>
        </p:blipFill>
        <p:spPr>
          <a:xfrm>
            <a:off x="4833145" y="999803"/>
            <a:ext cx="4031516" cy="2660935"/>
          </a:xfrm>
          <a:prstGeom prst="rect">
            <a:avLst/>
          </a:prstGeom>
        </p:spPr>
      </p:pic>
    </p:spTree>
    <p:extLst>
      <p:ext uri="{BB962C8B-B14F-4D97-AF65-F5344CB8AC3E}">
        <p14:creationId xmlns:p14="http://schemas.microsoft.com/office/powerpoint/2010/main" val="165704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CD8C-DF41-0FB8-E6B7-87C4BED9F1AE}"/>
            </a:ext>
          </a:extLst>
        </p:cNvPr>
        <p:cNvGrpSpPr/>
        <p:nvPr/>
      </p:nvGrpSpPr>
      <p:grpSpPr>
        <a:xfrm>
          <a:off x="0" y="0"/>
          <a:ext cx="0" cy="0"/>
          <a:chOff x="0" y="0"/>
          <a:chExt cx="0" cy="0"/>
        </a:xfrm>
      </p:grpSpPr>
      <p:pic>
        <p:nvPicPr>
          <p:cNvPr id="6" name="Picture 5" descr="A blue line on a black background&#10;&#10;AI-generated content may be incorrect.">
            <a:extLst>
              <a:ext uri="{FF2B5EF4-FFF2-40B4-BE49-F238E27FC236}">
                <a16:creationId xmlns:a16="http://schemas.microsoft.com/office/drawing/2014/main" id="{209321AC-FE0F-E07C-4030-B393A3BF5026}"/>
              </a:ext>
            </a:extLst>
          </p:cNvPr>
          <p:cNvPicPr>
            <a:picLocks noChangeAspect="1"/>
          </p:cNvPicPr>
          <p:nvPr/>
        </p:nvPicPr>
        <p:blipFill>
          <a:blip r:embed="rId3"/>
          <a:stretch>
            <a:fillRect/>
          </a:stretch>
        </p:blipFill>
        <p:spPr>
          <a:xfrm>
            <a:off x="687412" y="2960636"/>
            <a:ext cx="7513163" cy="312428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00B879-3FCB-C954-BC62-61F02FC200E9}"/>
                  </a:ext>
                </a:extLst>
              </p:cNvPr>
              <p:cNvSpPr txBox="1"/>
              <p:nvPr/>
            </p:nvSpPr>
            <p:spPr>
              <a:xfrm>
                <a:off x="4351020" y="773078"/>
                <a:ext cx="4659236" cy="2031325"/>
              </a:xfrm>
              <a:prstGeom prst="rect">
                <a:avLst/>
              </a:prstGeom>
              <a:solidFill>
                <a:schemeClr val="accent2">
                  <a:lumMod val="20000"/>
                  <a:lumOff val="80000"/>
                </a:schemeClr>
              </a:solidFill>
            </p:spPr>
            <p:txBody>
              <a:bodyPr wrap="square" rtlCol="0">
                <a:spAutoFit/>
              </a:bodyPr>
              <a:lstStyle/>
              <a:p>
                <a:r>
                  <a:rPr lang="en-US" sz="1400" b="1" dirty="0">
                    <a:latin typeface="+mj-lt"/>
                  </a:rPr>
                  <a:t>Testing data:</a:t>
                </a:r>
              </a:p>
              <a:p>
                <a:pPr marL="285750" indent="-285750">
                  <a:buFont typeface="Arial" panose="020B0604020202020204" pitchFamily="34" charset="0"/>
                  <a:buChar char="•"/>
                </a:pPr>
                <a:r>
                  <a:rPr lang="en-US" sz="1400" dirty="0">
                    <a:latin typeface="+mj-lt"/>
                  </a:rPr>
                  <a:t>5 new materials</a:t>
                </a:r>
              </a:p>
              <a:p>
                <a:pPr marL="285750" indent="-285750">
                  <a:buFont typeface="Arial" panose="020B0604020202020204" pitchFamily="34" charset="0"/>
                  <a:buChar char="•"/>
                </a:pPr>
                <a:r>
                  <a:rPr lang="en-US" sz="1400" dirty="0">
                    <a:latin typeface="+mj-lt"/>
                  </a:rPr>
                  <a:t>Temperature</a:t>
                </a:r>
              </a:p>
              <a:p>
                <a:pPr marL="285750" indent="-285750">
                  <a:buFont typeface="Arial" panose="020B0604020202020204" pitchFamily="34" charset="0"/>
                  <a:buChar char="•"/>
                </a:pPr>
                <a:r>
                  <a:rPr lang="en-US" sz="1400" dirty="0">
                    <a:latin typeface="+mj-lt"/>
                  </a:rPr>
                  <a:t>Practicing: plenty of long B(t) and H(t) pairs</a:t>
                </a:r>
              </a:p>
              <a:p>
                <a:pPr marL="285750" indent="-285750">
                  <a:buFont typeface="Arial" panose="020B0604020202020204" pitchFamily="34" charset="0"/>
                  <a:buChar char="•"/>
                </a:pPr>
                <a:r>
                  <a:rPr lang="en-US" sz="1400" dirty="0">
                    <a:latin typeface="+mj-lt"/>
                  </a:rPr>
                  <a:t>Testing:</a:t>
                </a:r>
              </a:p>
              <a:p>
                <a:pPr marL="742950" lvl="1" indent="-285750">
                  <a:buFont typeface="Arial" panose="020B0604020202020204" pitchFamily="34" charset="0"/>
                  <a:buChar char="•"/>
                </a:pPr>
                <a:r>
                  <a:rPr lang="en-US" sz="1400" dirty="0">
                    <a:latin typeface="+mj-lt"/>
                  </a:rPr>
                  <a:t>B(t) and H(t) pairs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0</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endParaRPr lang="en-US" sz="1400" dirty="0">
                  <a:latin typeface="+mj-lt"/>
                </a:endParaRPr>
              </a:p>
              <a:p>
                <a:pPr marL="742950" lvl="1" indent="-285750">
                  <a:buFont typeface="Arial" panose="020B0604020202020204" pitchFamily="34" charset="0"/>
                  <a:buChar char="•"/>
                </a:pPr>
                <a:r>
                  <a:rPr lang="en-US" sz="1400" dirty="0">
                    <a:latin typeface="+mj-lt"/>
                  </a:rPr>
                  <a:t>B(t)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b="1" dirty="0">
                  <a:latin typeface="+mj-lt"/>
                </a:endParaRPr>
              </a:p>
              <a:p>
                <a:r>
                  <a:rPr lang="en-US" sz="1400" b="1" dirty="0">
                    <a:latin typeface="+mj-lt"/>
                  </a:rPr>
                  <a:t>Output:</a:t>
                </a:r>
              </a:p>
              <a:p>
                <a:pPr marL="742950" lvl="1" indent="-285750">
                  <a:buFont typeface="Arial" panose="020B0604020202020204" pitchFamily="34" charset="0"/>
                  <a:buChar char="•"/>
                </a:pPr>
                <a:r>
                  <a:rPr lang="en-US" sz="1400" dirty="0">
                    <a:latin typeface="+mj-lt"/>
                  </a:rPr>
                  <a:t>H(t)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p:txBody>
          </p:sp>
        </mc:Choice>
        <mc:Fallback xmlns="">
          <p:sp>
            <p:nvSpPr>
              <p:cNvPr id="20" name="TextBox 19">
                <a:extLst>
                  <a:ext uri="{FF2B5EF4-FFF2-40B4-BE49-F238E27FC236}">
                    <a16:creationId xmlns:a16="http://schemas.microsoft.com/office/drawing/2014/main" id="{D300B879-3FCB-C954-BC62-61F02FC200E9}"/>
                  </a:ext>
                </a:extLst>
              </p:cNvPr>
              <p:cNvSpPr txBox="1">
                <a:spLocks noRot="1" noChangeAspect="1" noMove="1" noResize="1" noEditPoints="1" noAdjustHandles="1" noChangeArrowheads="1" noChangeShapeType="1" noTextEdit="1"/>
              </p:cNvSpPr>
              <p:nvPr/>
            </p:nvSpPr>
            <p:spPr>
              <a:xfrm>
                <a:off x="4351020" y="773078"/>
                <a:ext cx="4659236" cy="2031325"/>
              </a:xfrm>
              <a:prstGeom prst="rect">
                <a:avLst/>
              </a:prstGeom>
              <a:blipFill>
                <a:blip r:embed="rId4"/>
                <a:stretch>
                  <a:fillRect l="-393" t="-601" b="-21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3B7EECA-61F3-252D-3985-A7938909EABD}"/>
              </a:ext>
            </a:extLst>
          </p:cNvPr>
          <p:cNvSpPr>
            <a:spLocks noGrp="1"/>
          </p:cNvSpPr>
          <p:nvPr>
            <p:ph type="sldNum" sz="quarter" idx="11"/>
          </p:nvPr>
        </p:nvSpPr>
        <p:spPr/>
        <p:txBody>
          <a:bodyPr/>
          <a:lstStyle/>
          <a:p>
            <a:pPr>
              <a:defRPr/>
            </a:pPr>
            <a:fld id="{8869468F-E666-4024-BC99-9BCD31801BED}" type="slidenum">
              <a:rPr lang="en-US" smtClean="0"/>
              <a:pPr>
                <a:defRPr/>
              </a:pPr>
              <a:t>10</a:t>
            </a:fld>
            <a:endParaRPr lang="en-US" dirty="0"/>
          </a:p>
        </p:txBody>
      </p:sp>
      <p:sp>
        <p:nvSpPr>
          <p:cNvPr id="8" name="TextBox 7">
            <a:extLst>
              <a:ext uri="{FF2B5EF4-FFF2-40B4-BE49-F238E27FC236}">
                <a16:creationId xmlns:a16="http://schemas.microsoft.com/office/drawing/2014/main" id="{B2D85BC6-968A-81BE-8397-3CE3779E2E70}"/>
              </a:ext>
            </a:extLst>
          </p:cNvPr>
          <p:cNvSpPr txBox="1"/>
          <p:nvPr/>
        </p:nvSpPr>
        <p:spPr>
          <a:xfrm>
            <a:off x="1800520" y="5993818"/>
            <a:ext cx="6249971" cy="600164"/>
          </a:xfrm>
          <a:prstGeom prst="rect">
            <a:avLst/>
          </a:prstGeom>
          <a:noFill/>
        </p:spPr>
        <p:txBody>
          <a:bodyPr wrap="square">
            <a:spAutoFit/>
          </a:bodyPr>
          <a:lstStyle/>
          <a:p>
            <a:pPr marL="171450" indent="-171450">
              <a:buFont typeface="Arial" panose="020B0604020202020204" pitchFamily="34" charset="0"/>
              <a:buChar char="•"/>
            </a:pPr>
            <a:r>
              <a:rPr lang="en-US" sz="1100" dirty="0" err="1">
                <a:latin typeface="+mj-lt"/>
              </a:rPr>
              <a:t>Hyukjae</a:t>
            </a:r>
            <a:r>
              <a:rPr lang="en-US" sz="1100" dirty="0">
                <a:latin typeface="+mj-lt"/>
              </a:rPr>
              <a:t> Kwon, Shukai Wang, Haoran Li, et al. “</a:t>
            </a:r>
            <a:r>
              <a:rPr lang="en-US" sz="1100" b="1" dirty="0" err="1">
                <a:latin typeface="+mj-lt"/>
              </a:rPr>
              <a:t>MagNetX</a:t>
            </a:r>
            <a:r>
              <a:rPr lang="en-US" sz="1100" b="1" dirty="0">
                <a:latin typeface="+mj-lt"/>
              </a:rPr>
              <a:t>: Extending the </a:t>
            </a:r>
            <a:r>
              <a:rPr lang="en-US" sz="1100" b="1" dirty="0" err="1">
                <a:latin typeface="+mj-lt"/>
              </a:rPr>
              <a:t>MagNet</a:t>
            </a:r>
            <a:r>
              <a:rPr lang="en-US" sz="1100" b="1" dirty="0">
                <a:latin typeface="+mj-lt"/>
              </a:rPr>
              <a:t> Database for Modeling Power Magnetics in Transient</a:t>
            </a:r>
            <a:r>
              <a:rPr lang="en-US" sz="1100" dirty="0">
                <a:latin typeface="+mj-lt"/>
              </a:rPr>
              <a:t>,” </a:t>
            </a:r>
            <a:r>
              <a:rPr lang="en-US" sz="1100" i="1" dirty="0" err="1">
                <a:latin typeface="+mj-lt"/>
              </a:rPr>
              <a:t>TechRxiv</a:t>
            </a:r>
            <a:r>
              <a:rPr lang="en-US" sz="1100" dirty="0">
                <a:latin typeface="+mj-lt"/>
              </a:rPr>
              <a:t>. December 11, 2024. </a:t>
            </a:r>
            <a:r>
              <a:rPr lang="en-US" sz="1100" b="0" i="0" dirty="0">
                <a:solidFill>
                  <a:srgbClr val="333333"/>
                </a:solidFill>
                <a:effectLst/>
                <a:latin typeface="+mj-lt"/>
              </a:rPr>
              <a:t>Accepted to </a:t>
            </a:r>
            <a:r>
              <a:rPr lang="en-US" sz="1100" dirty="0">
                <a:solidFill>
                  <a:srgbClr val="333333"/>
                </a:solidFill>
                <a:latin typeface="+mj-lt"/>
              </a:rPr>
              <a:t>APEC 2025.</a:t>
            </a:r>
            <a:endParaRPr lang="en-US" sz="1100" dirty="0">
              <a:latin typeface="+mj-l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ADC062-40C2-C895-C375-A0550E5CF5CE}"/>
                  </a:ext>
                </a:extLst>
              </p:cNvPr>
              <p:cNvSpPr txBox="1"/>
              <p:nvPr/>
            </p:nvSpPr>
            <p:spPr>
              <a:xfrm>
                <a:off x="68580" y="771562"/>
                <a:ext cx="4282440" cy="2031325"/>
              </a:xfrm>
              <a:prstGeom prst="rect">
                <a:avLst/>
              </a:prstGeom>
              <a:solidFill>
                <a:schemeClr val="accent2">
                  <a:lumMod val="20000"/>
                  <a:lumOff val="80000"/>
                </a:schemeClr>
              </a:solidFill>
            </p:spPr>
            <p:txBody>
              <a:bodyPr wrap="square" rtlCol="0">
                <a:spAutoFit/>
              </a:bodyPr>
              <a:lstStyle/>
              <a:p>
                <a:r>
                  <a:rPr lang="en-US" sz="1400" b="1" dirty="0">
                    <a:latin typeface="+mj-lt"/>
                  </a:rPr>
                  <a:t>Training data:</a:t>
                </a:r>
              </a:p>
              <a:p>
                <a:pPr marL="285750" indent="-285750">
                  <a:buFont typeface="Arial" panose="020B0604020202020204" pitchFamily="34" charset="0"/>
                  <a:buChar char="•"/>
                </a:pPr>
                <a:r>
                  <a:rPr lang="en-US" sz="1400" dirty="0">
                    <a:latin typeface="+mj-lt"/>
                  </a:rPr>
                  <a:t>10 training materials</a:t>
                </a:r>
              </a:p>
              <a:p>
                <a:pPr marL="285750" indent="-285750">
                  <a:buFont typeface="Arial" panose="020B0604020202020204" pitchFamily="34" charset="0"/>
                  <a:buChar char="•"/>
                </a:pPr>
                <a:r>
                  <a:rPr lang="en-US" sz="1400" dirty="0">
                    <a:latin typeface="+mj-lt"/>
                  </a:rPr>
                  <a:t>Lots of long B(t)-H(t) pairs</a:t>
                </a:r>
              </a:p>
              <a:p>
                <a:pPr marL="285750" indent="-285750">
                  <a:buFont typeface="Arial" panose="020B0604020202020204" pitchFamily="34" charset="0"/>
                  <a:buChar char="•"/>
                </a:pPr>
                <a:r>
                  <a:rPr lang="en-US" sz="1400" dirty="0">
                    <a:latin typeface="+mj-lt"/>
                  </a:rPr>
                  <a:t>Temperature</a:t>
                </a:r>
              </a:p>
              <a:p>
                <a:endParaRPr lang="en-US" sz="1400" b="1" dirty="0">
                  <a:latin typeface="+mj-lt"/>
                </a:endParaRPr>
              </a:p>
              <a:p>
                <a:r>
                  <a:rPr lang="en-US" sz="1400" b="1" dirty="0">
                    <a:latin typeface="+mj-lt"/>
                  </a:rPr>
                  <a:t>Evaluate:</a:t>
                </a:r>
              </a:p>
              <a:p>
                <a:pPr marL="285750" indent="-285750">
                  <a:buFont typeface="Arial" panose="020B0604020202020204" pitchFamily="34" charset="0"/>
                  <a:buChar char="•"/>
                </a:pPr>
                <a:r>
                  <a:rPr lang="en-US" sz="1400" dirty="0">
                    <a:latin typeface="+mj-lt"/>
                  </a:rPr>
                  <a:t>Total core loss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t>H(t) </a:t>
                </a:r>
                <a:r>
                  <a:rPr lang="en-US" sz="1400" dirty="0">
                    <a:latin typeface="+mj-lt"/>
                  </a:rPr>
                  <a:t>RMS error from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1</m:t>
                        </m:r>
                      </m:sub>
                    </m:sSub>
                  </m:oMath>
                </a14:m>
                <a:r>
                  <a:rPr lang="en-US" sz="1400" dirty="0">
                    <a:latin typeface="+mj-lt"/>
                  </a:rPr>
                  <a:t> to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𝑡</m:t>
                        </m:r>
                      </m:e>
                      <m:sub>
                        <m:r>
                          <a:rPr lang="en-US" sz="1400" b="0" i="1" smtClean="0">
                            <a:latin typeface="Cambria Math" panose="02040503050406030204" pitchFamily="18" charset="0"/>
                          </a:rPr>
                          <m:t>2</m:t>
                        </m:r>
                      </m:sub>
                    </m:sSub>
                  </m:oMath>
                </a14:m>
                <a:endParaRPr lang="en-US" sz="1400" dirty="0">
                  <a:latin typeface="+mj-lt"/>
                </a:endParaRPr>
              </a:p>
              <a:p>
                <a:pPr marL="285750" indent="-285750">
                  <a:buFont typeface="Arial" panose="020B0604020202020204" pitchFamily="34" charset="0"/>
                  <a:buChar char="•"/>
                </a:pPr>
                <a:r>
                  <a:rPr lang="en-US" sz="1400" dirty="0">
                    <a:latin typeface="+mj-lt"/>
                  </a:rPr>
                  <a:t>Model size (# of parameters)</a:t>
                </a:r>
              </a:p>
            </p:txBody>
          </p:sp>
        </mc:Choice>
        <mc:Fallback xmlns="">
          <p:sp>
            <p:nvSpPr>
              <p:cNvPr id="21" name="TextBox 20">
                <a:extLst>
                  <a:ext uri="{FF2B5EF4-FFF2-40B4-BE49-F238E27FC236}">
                    <a16:creationId xmlns:a16="http://schemas.microsoft.com/office/drawing/2014/main" id="{A5ADC062-40C2-C895-C375-A0550E5CF5CE}"/>
                  </a:ext>
                </a:extLst>
              </p:cNvPr>
              <p:cNvSpPr txBox="1">
                <a:spLocks noRot="1" noChangeAspect="1" noMove="1" noResize="1" noEditPoints="1" noAdjustHandles="1" noChangeArrowheads="1" noChangeShapeType="1" noTextEdit="1"/>
              </p:cNvSpPr>
              <p:nvPr/>
            </p:nvSpPr>
            <p:spPr>
              <a:xfrm>
                <a:off x="68580" y="771562"/>
                <a:ext cx="4282440" cy="2031325"/>
              </a:xfrm>
              <a:prstGeom prst="rect">
                <a:avLst/>
              </a:prstGeom>
              <a:blipFill>
                <a:blip r:embed="rId5"/>
                <a:stretch>
                  <a:fillRect l="-427" t="-601" b="-2102"/>
                </a:stretch>
              </a:blipFill>
            </p:spPr>
            <p:txBody>
              <a:bodyPr/>
              <a:lstStyle/>
              <a:p>
                <a:r>
                  <a:rPr lang="en-US">
                    <a:noFill/>
                  </a:rPr>
                  <a:t> </a:t>
                </a:r>
              </a:p>
            </p:txBody>
          </p:sp>
        </mc:Fallback>
      </mc:AlternateContent>
      <p:sp>
        <p:nvSpPr>
          <p:cNvPr id="22" name="Arrow: Right 21">
            <a:extLst>
              <a:ext uri="{FF2B5EF4-FFF2-40B4-BE49-F238E27FC236}">
                <a16:creationId xmlns:a16="http://schemas.microsoft.com/office/drawing/2014/main" id="{ECC8E2EE-3501-15D2-10B4-E8366690C886}"/>
              </a:ext>
            </a:extLst>
          </p:cNvPr>
          <p:cNvSpPr/>
          <p:nvPr/>
        </p:nvSpPr>
        <p:spPr bwMode="auto">
          <a:xfrm>
            <a:off x="3365369" y="1060066"/>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4" name="Arrow: Right 23">
            <a:extLst>
              <a:ext uri="{FF2B5EF4-FFF2-40B4-BE49-F238E27FC236}">
                <a16:creationId xmlns:a16="http://schemas.microsoft.com/office/drawing/2014/main" id="{700D4F16-0238-EBA5-572B-590530E350F9}"/>
              </a:ext>
            </a:extLst>
          </p:cNvPr>
          <p:cNvSpPr/>
          <p:nvPr/>
        </p:nvSpPr>
        <p:spPr bwMode="auto">
          <a:xfrm rot="10800000">
            <a:off x="3365369" y="2450823"/>
            <a:ext cx="662195"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5" name="Arrow: Right 24">
            <a:extLst>
              <a:ext uri="{FF2B5EF4-FFF2-40B4-BE49-F238E27FC236}">
                <a16:creationId xmlns:a16="http://schemas.microsoft.com/office/drawing/2014/main" id="{DEAB4DD0-9C78-0A25-91FC-E41F0036F579}"/>
              </a:ext>
            </a:extLst>
          </p:cNvPr>
          <p:cNvSpPr/>
          <p:nvPr/>
        </p:nvSpPr>
        <p:spPr bwMode="auto">
          <a:xfrm rot="5400000">
            <a:off x="6872021" y="2270590"/>
            <a:ext cx="322177" cy="33890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29" name="Title 2">
            <a:extLst>
              <a:ext uri="{FF2B5EF4-FFF2-40B4-BE49-F238E27FC236}">
                <a16:creationId xmlns:a16="http://schemas.microsoft.com/office/drawing/2014/main" id="{7DEFED8E-DA31-5314-5BCB-87645E8BBCF6}"/>
              </a:ext>
            </a:extLst>
          </p:cNvPr>
          <p:cNvSpPr>
            <a:spLocks noGrp="1"/>
          </p:cNvSpPr>
          <p:nvPr>
            <p:ph type="title"/>
          </p:nvPr>
        </p:nvSpPr>
        <p:spPr>
          <a:xfrm>
            <a:off x="457199" y="314362"/>
            <a:ext cx="8394569" cy="523838"/>
          </a:xfrm>
        </p:spPr>
        <p:txBody>
          <a:bodyPr/>
          <a:lstStyle/>
          <a:p>
            <a:r>
              <a:rPr lang="en-US" dirty="0">
                <a:latin typeface="+mj-lt"/>
              </a:rPr>
              <a:t>Outcome: A Callable Prediction Function</a:t>
            </a:r>
          </a:p>
        </p:txBody>
      </p:sp>
      <p:sp>
        <p:nvSpPr>
          <p:cNvPr id="2" name="TextBox 1">
            <a:extLst>
              <a:ext uri="{FF2B5EF4-FFF2-40B4-BE49-F238E27FC236}">
                <a16:creationId xmlns:a16="http://schemas.microsoft.com/office/drawing/2014/main" id="{4B4A5795-7336-5805-AF77-D98E8104364F}"/>
              </a:ext>
            </a:extLst>
          </p:cNvPr>
          <p:cNvSpPr txBox="1"/>
          <p:nvPr/>
        </p:nvSpPr>
        <p:spPr>
          <a:xfrm>
            <a:off x="3159668" y="4522779"/>
            <a:ext cx="1191352" cy="584775"/>
          </a:xfrm>
          <a:prstGeom prst="rect">
            <a:avLst/>
          </a:prstGeom>
          <a:noFill/>
        </p:spPr>
        <p:txBody>
          <a:bodyPr wrap="none" rtlCol="0">
            <a:spAutoFit/>
          </a:bodyPr>
          <a:lstStyle/>
          <a:p>
            <a:r>
              <a:rPr lang="en-US" sz="3200" b="1" dirty="0">
                <a:solidFill>
                  <a:srgbClr val="3E59C9"/>
                </a:solidFill>
                <a:latin typeface="+mj-lt"/>
              </a:rPr>
              <a:t>Past</a:t>
            </a:r>
          </a:p>
        </p:txBody>
      </p:sp>
      <p:sp>
        <p:nvSpPr>
          <p:cNvPr id="3" name="TextBox 2">
            <a:extLst>
              <a:ext uri="{FF2B5EF4-FFF2-40B4-BE49-F238E27FC236}">
                <a16:creationId xmlns:a16="http://schemas.microsoft.com/office/drawing/2014/main" id="{AA45320F-74E5-5BCE-0393-3D9F1FE2642B}"/>
              </a:ext>
            </a:extLst>
          </p:cNvPr>
          <p:cNvSpPr txBox="1"/>
          <p:nvPr/>
        </p:nvSpPr>
        <p:spPr>
          <a:xfrm>
            <a:off x="6297634" y="3906878"/>
            <a:ext cx="1132041" cy="400110"/>
          </a:xfrm>
          <a:prstGeom prst="rect">
            <a:avLst/>
          </a:prstGeom>
          <a:noFill/>
        </p:spPr>
        <p:txBody>
          <a:bodyPr wrap="none" rtlCol="0">
            <a:spAutoFit/>
          </a:bodyPr>
          <a:lstStyle/>
          <a:p>
            <a:r>
              <a:rPr lang="en-US" sz="2000" b="1" dirty="0">
                <a:solidFill>
                  <a:srgbClr val="2D6B2B"/>
                </a:solidFill>
                <a:latin typeface="+mj-lt"/>
              </a:rPr>
              <a:t>Future</a:t>
            </a:r>
          </a:p>
        </p:txBody>
      </p:sp>
      <p:sp>
        <p:nvSpPr>
          <p:cNvPr id="7" name="TextBox 6">
            <a:extLst>
              <a:ext uri="{FF2B5EF4-FFF2-40B4-BE49-F238E27FC236}">
                <a16:creationId xmlns:a16="http://schemas.microsoft.com/office/drawing/2014/main" id="{4DDBC992-A245-3146-3BEA-AACDB02C205E}"/>
              </a:ext>
            </a:extLst>
          </p:cNvPr>
          <p:cNvSpPr txBox="1"/>
          <p:nvPr/>
        </p:nvSpPr>
        <p:spPr>
          <a:xfrm>
            <a:off x="6297634" y="4877691"/>
            <a:ext cx="1181734" cy="400110"/>
          </a:xfrm>
          <a:prstGeom prst="rect">
            <a:avLst/>
          </a:prstGeom>
          <a:noFill/>
        </p:spPr>
        <p:txBody>
          <a:bodyPr wrap="none" rtlCol="0">
            <a:spAutoFit/>
          </a:bodyPr>
          <a:lstStyle/>
          <a:p>
            <a:r>
              <a:rPr lang="en-US" sz="2000" b="1" dirty="0">
                <a:solidFill>
                  <a:srgbClr val="EFAC44"/>
                </a:solidFill>
                <a:latin typeface="+mj-lt"/>
              </a:rPr>
              <a:t>Output</a:t>
            </a:r>
          </a:p>
        </p:txBody>
      </p:sp>
    </p:spTree>
    <p:extLst>
      <p:ext uri="{BB962C8B-B14F-4D97-AF65-F5344CB8AC3E}">
        <p14:creationId xmlns:p14="http://schemas.microsoft.com/office/powerpoint/2010/main" val="2587200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6258B8-777E-2681-AA7D-342563500002}"/>
              </a:ext>
            </a:extLst>
          </p:cNvPr>
          <p:cNvSpPr>
            <a:spLocks noGrp="1"/>
          </p:cNvSpPr>
          <p:nvPr>
            <p:ph idx="1"/>
          </p:nvPr>
        </p:nvSpPr>
        <p:spPr>
          <a:xfrm>
            <a:off x="393993" y="998621"/>
            <a:ext cx="8446168" cy="4572000"/>
          </a:xfrm>
        </p:spPr>
        <p:txBody>
          <a:bodyPr>
            <a:norm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Understand physics and understand data</a:t>
            </a:r>
          </a:p>
          <a:p>
            <a:pPr lvl="1"/>
            <a:r>
              <a:rPr lang="en-US" sz="2000" dirty="0">
                <a:latin typeface="Verdana" panose="020B0604030504040204" pitchFamily="34" charset="0"/>
                <a:ea typeface="Verdana" panose="020B0604030504040204" pitchFamily="34" charset="0"/>
                <a:cs typeface="Verdana" panose="020B0604030504040204" pitchFamily="34" charset="0"/>
              </a:rPr>
              <a:t>Model / method should be reasonably explainable</a:t>
            </a:r>
          </a:p>
          <a:p>
            <a:pPr lvl="1"/>
            <a:r>
              <a:rPr lang="en-US" sz="2000" dirty="0">
                <a:latin typeface="Verdana" panose="020B0604030504040204" pitchFamily="34" charset="0"/>
                <a:ea typeface="Verdana" panose="020B0604030504040204" pitchFamily="34" charset="0"/>
                <a:cs typeface="Verdana" panose="020B0604030504040204" pitchFamily="34" charset="0"/>
              </a:rPr>
              <a:t>Balancing model generality and model accuracy</a:t>
            </a:r>
          </a:p>
          <a:p>
            <a:r>
              <a:rPr lang="en-US" sz="2000" b="1" dirty="0">
                <a:latin typeface="Verdana" panose="020B0604030504040204" pitchFamily="34" charset="0"/>
                <a:ea typeface="Verdana" panose="020B0604030504040204" pitchFamily="34" charset="0"/>
                <a:cs typeface="Verdana" panose="020B0604030504040204" pitchFamily="34" charset="0"/>
              </a:rPr>
              <a:t>Understand materials and understand design</a:t>
            </a:r>
          </a:p>
          <a:p>
            <a:pPr lvl="1"/>
            <a:r>
              <a:rPr lang="en-US" sz="2000" dirty="0">
                <a:latin typeface="Verdana" panose="020B0604030504040204" pitchFamily="34" charset="0"/>
                <a:ea typeface="Verdana" panose="020B0604030504040204" pitchFamily="34" charset="0"/>
                <a:cs typeface="Verdana" panose="020B0604030504040204" pitchFamily="34" charset="0"/>
              </a:rPr>
              <a:t>What manufacturers provide? – modeling framework</a:t>
            </a:r>
          </a:p>
          <a:p>
            <a:pPr lvl="1"/>
            <a:r>
              <a:rPr lang="en-US" sz="2000" dirty="0">
                <a:latin typeface="Verdana" panose="020B0604030504040204" pitchFamily="34" charset="0"/>
                <a:ea typeface="Verdana" panose="020B0604030504040204" pitchFamily="34" charset="0"/>
                <a:cs typeface="Verdana" panose="020B0604030504040204" pitchFamily="34" charset="0"/>
              </a:rPr>
              <a:t>What designers need? – software engineering</a:t>
            </a:r>
          </a:p>
          <a:p>
            <a:r>
              <a:rPr lang="en-US" sz="2000" b="1" dirty="0">
                <a:latin typeface="Verdana" panose="020B0604030504040204" pitchFamily="34" charset="0"/>
                <a:ea typeface="Verdana" panose="020B0604030504040204" pitchFamily="34" charset="0"/>
                <a:cs typeface="Verdana" panose="020B0604030504040204" pitchFamily="34" charset="0"/>
              </a:rPr>
              <a:t>Respect legacy and challenge legacy</a:t>
            </a:r>
          </a:p>
          <a:p>
            <a:pPr lvl="1"/>
            <a:r>
              <a:rPr lang="en-US" sz="2000" dirty="0">
                <a:latin typeface="Verdana" panose="020B0604030504040204" pitchFamily="34" charset="0"/>
                <a:ea typeface="Verdana" panose="020B0604030504040204" pitchFamily="34" charset="0"/>
                <a:cs typeface="Verdana" panose="020B0604030504040204" pitchFamily="34" charset="0"/>
              </a:rPr>
              <a:t>Understand what has been done</a:t>
            </a:r>
          </a:p>
          <a:p>
            <a:pPr lvl="1"/>
            <a:r>
              <a:rPr lang="en-US" sz="2000" dirty="0">
                <a:latin typeface="Verdana" panose="020B0604030504040204" pitchFamily="34" charset="0"/>
                <a:ea typeface="Verdana" panose="020B0604030504040204" pitchFamily="34" charset="0"/>
                <a:cs typeface="Verdana" panose="020B0604030504040204" pitchFamily="34" charset="0"/>
              </a:rPr>
              <a:t>Challenge existing understanding</a:t>
            </a:r>
          </a:p>
          <a:p>
            <a:pPr lvl="1"/>
            <a:r>
              <a:rPr lang="en-US" sz="2000" dirty="0">
                <a:latin typeface="Verdana" panose="020B0604030504040204" pitchFamily="34" charset="0"/>
                <a:ea typeface="Verdana" panose="020B0604030504040204" pitchFamily="34" charset="0"/>
                <a:cs typeface="Verdana" panose="020B0604030504040204" pitchFamily="34" charset="0"/>
              </a:rPr>
              <a:t>Leverage modern methods and tools</a:t>
            </a:r>
          </a:p>
          <a:p>
            <a:pPr marL="342900" lvl="1" indent="-342900">
              <a:buSzPct val="1000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Winning team structure:</a:t>
            </a:r>
          </a:p>
          <a:p>
            <a:pPr lvl="1"/>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 name="Title 2">
            <a:extLst>
              <a:ext uri="{FF2B5EF4-FFF2-40B4-BE49-F238E27FC236}">
                <a16:creationId xmlns:a16="http://schemas.microsoft.com/office/drawing/2014/main" id="{E6DBCF62-1D63-C840-8E46-0DCBD8C07834}"/>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Strategies to win the Challenge?</a:t>
            </a:r>
          </a:p>
        </p:txBody>
      </p:sp>
      <p:sp>
        <p:nvSpPr>
          <p:cNvPr id="4" name="Slide Number Placeholder 3">
            <a:extLst>
              <a:ext uri="{FF2B5EF4-FFF2-40B4-BE49-F238E27FC236}">
                <a16:creationId xmlns:a16="http://schemas.microsoft.com/office/drawing/2014/main" id="{4E8EE5F1-2499-EEE9-FCAC-497E1CDC9756}"/>
              </a:ext>
            </a:extLst>
          </p:cNvPr>
          <p:cNvSpPr>
            <a:spLocks noGrp="1"/>
          </p:cNvSpPr>
          <p:nvPr>
            <p:ph type="sldNum" sz="quarter" idx="11"/>
          </p:nvPr>
        </p:nvSpPr>
        <p:spPr/>
        <p:txBody>
          <a:bodyPr/>
          <a:lstStyle/>
          <a:p>
            <a:pPr>
              <a:defRPr/>
            </a:pPr>
            <a:fld id="{8869468F-E666-4024-BC99-9BCD31801BED}" type="slidenum">
              <a:rPr lang="en-US" smtClean="0"/>
              <a:pPr>
                <a:defRPr/>
              </a:pPr>
              <a:t>11</a:t>
            </a:fld>
            <a:endParaRPr lang="en-US" dirty="0"/>
          </a:p>
        </p:txBody>
      </p:sp>
      <p:sp>
        <p:nvSpPr>
          <p:cNvPr id="7" name="TextBox 6">
            <a:extLst>
              <a:ext uri="{FF2B5EF4-FFF2-40B4-BE49-F238E27FC236}">
                <a16:creationId xmlns:a16="http://schemas.microsoft.com/office/drawing/2014/main" id="{3A00687F-F0CB-D27A-AD02-B3D9177916C4}"/>
              </a:ext>
            </a:extLst>
          </p:cNvPr>
          <p:cNvSpPr txBox="1"/>
          <p:nvPr/>
        </p:nvSpPr>
        <p:spPr>
          <a:xfrm>
            <a:off x="804844" y="5327105"/>
            <a:ext cx="328166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Power Electronics</a:t>
            </a:r>
          </a:p>
        </p:txBody>
      </p:sp>
      <p:sp>
        <p:nvSpPr>
          <p:cNvPr id="8" name="TextBox 7">
            <a:extLst>
              <a:ext uri="{FF2B5EF4-FFF2-40B4-BE49-F238E27FC236}">
                <a16:creationId xmlns:a16="http://schemas.microsoft.com/office/drawing/2014/main" id="{283223B5-9191-6DB2-4E78-C7858455C922}"/>
              </a:ext>
            </a:extLst>
          </p:cNvPr>
          <p:cNvSpPr txBox="1"/>
          <p:nvPr/>
        </p:nvSpPr>
        <p:spPr>
          <a:xfrm>
            <a:off x="2505693" y="5772078"/>
            <a:ext cx="1930337"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Magnetics</a:t>
            </a:r>
          </a:p>
        </p:txBody>
      </p:sp>
      <p:sp>
        <p:nvSpPr>
          <p:cNvPr id="9" name="TextBox 8">
            <a:extLst>
              <a:ext uri="{FF2B5EF4-FFF2-40B4-BE49-F238E27FC236}">
                <a16:creationId xmlns:a16="http://schemas.microsoft.com/office/drawing/2014/main" id="{7EA2F052-4AC2-205E-E891-AD22FCEE7495}"/>
              </a:ext>
            </a:extLst>
          </p:cNvPr>
          <p:cNvSpPr txBox="1"/>
          <p:nvPr/>
        </p:nvSpPr>
        <p:spPr>
          <a:xfrm>
            <a:off x="4173347" y="5070444"/>
            <a:ext cx="2411238"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Data Science</a:t>
            </a:r>
          </a:p>
        </p:txBody>
      </p:sp>
      <p:sp>
        <p:nvSpPr>
          <p:cNvPr id="10" name="TextBox 9">
            <a:extLst>
              <a:ext uri="{FF2B5EF4-FFF2-40B4-BE49-F238E27FC236}">
                <a16:creationId xmlns:a16="http://schemas.microsoft.com/office/drawing/2014/main" id="{B1A7E234-A746-33B7-5ECE-ED96D99D1DB6}"/>
              </a:ext>
            </a:extLst>
          </p:cNvPr>
          <p:cNvSpPr txBox="1"/>
          <p:nvPr/>
        </p:nvSpPr>
        <p:spPr>
          <a:xfrm>
            <a:off x="4522865" y="5545255"/>
            <a:ext cx="3926075" cy="461665"/>
          </a:xfrm>
          <a:prstGeom prst="rect">
            <a:avLst/>
          </a:prstGeom>
          <a:noFill/>
        </p:spPr>
        <p:txBody>
          <a:bodyPr wrap="none" rtlCol="0">
            <a:spAutoFit/>
          </a:bodyPr>
          <a:lstStyle/>
          <a:p>
            <a:r>
              <a:rPr lang="en-US" b="1" dirty="0">
                <a:solidFill>
                  <a:srgbClr val="C00000"/>
                </a:solidFill>
                <a:latin typeface="Verdana" panose="020B0604030504040204" pitchFamily="34" charset="0"/>
                <a:ea typeface="Verdana" panose="020B0604030504040204" pitchFamily="34" charset="0"/>
                <a:cs typeface="Verdana" panose="020B0604030504040204" pitchFamily="34" charset="0"/>
              </a:rPr>
              <a:t>Software Engineering</a:t>
            </a:r>
          </a:p>
        </p:txBody>
      </p:sp>
    </p:spTree>
    <p:extLst>
      <p:ext uri="{BB962C8B-B14F-4D97-AF65-F5344CB8AC3E}">
        <p14:creationId xmlns:p14="http://schemas.microsoft.com/office/powerpoint/2010/main" val="3179415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36324-4D29-8EE8-69F9-6CF324028E84}"/>
              </a:ext>
            </a:extLst>
          </p:cNvPr>
          <p:cNvSpPr>
            <a:spLocks noGrp="1"/>
          </p:cNvSpPr>
          <p:nvPr>
            <p:ph idx="1"/>
          </p:nvPr>
        </p:nvSpPr>
        <p:spPr>
          <a:xfrm>
            <a:off x="457200" y="888850"/>
            <a:ext cx="8131215" cy="1956806"/>
          </a:xfrm>
        </p:spPr>
        <p:txBody>
          <a:bodyPr>
            <a:normAutofit/>
          </a:bodyPr>
          <a:lstStyle/>
          <a:p>
            <a:r>
              <a:rPr lang="en-US" sz="1800" dirty="0">
                <a:latin typeface="+mj-lt"/>
              </a:rPr>
              <a:t>Better understandings about power magnetics.</a:t>
            </a:r>
          </a:p>
          <a:p>
            <a:r>
              <a:rPr lang="en-US" sz="1800" dirty="0">
                <a:latin typeface="+mj-lt"/>
              </a:rPr>
              <a:t>Better tools for power magnetics design.</a:t>
            </a:r>
          </a:p>
          <a:p>
            <a:r>
              <a:rPr lang="en-US" sz="1800" dirty="0">
                <a:latin typeface="+mj-lt"/>
              </a:rPr>
              <a:t>Better ways of sharing information (digital/interactive datasheet).</a:t>
            </a:r>
          </a:p>
          <a:p>
            <a:r>
              <a:rPr lang="en-US" sz="1800" dirty="0">
                <a:latin typeface="+mj-lt"/>
              </a:rPr>
              <a:t>Cultivate an open-source community.</a:t>
            </a:r>
          </a:p>
          <a:p>
            <a:r>
              <a:rPr lang="en-US" sz="1800" dirty="0">
                <a:latin typeface="+mj-lt"/>
              </a:rPr>
              <a:t>Better impact on practical design.</a:t>
            </a:r>
          </a:p>
        </p:txBody>
      </p:sp>
      <p:sp>
        <p:nvSpPr>
          <p:cNvPr id="3" name="Title 2">
            <a:extLst>
              <a:ext uri="{FF2B5EF4-FFF2-40B4-BE49-F238E27FC236}">
                <a16:creationId xmlns:a16="http://schemas.microsoft.com/office/drawing/2014/main" id="{17067E19-F9CF-B9E3-3CB9-E9C137853A28}"/>
              </a:ext>
            </a:extLst>
          </p:cNvPr>
          <p:cNvSpPr>
            <a:spLocks noGrp="1"/>
          </p:cNvSpPr>
          <p:nvPr>
            <p:ph type="title"/>
          </p:nvPr>
        </p:nvSpPr>
        <p:spPr>
          <a:xfrm>
            <a:off x="457200" y="314362"/>
            <a:ext cx="8229600" cy="541952"/>
          </a:xfrm>
        </p:spPr>
        <p:txBody>
          <a:bodyPr/>
          <a:lstStyle/>
          <a:p>
            <a:r>
              <a:rPr lang="en-US" dirty="0">
                <a:latin typeface="+mj-lt"/>
              </a:rPr>
              <a:t>Outcomes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7D817135-5E4A-1C0D-1C01-4C3BFC7A01C8}"/>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12</a:t>
            </a:fld>
            <a:endParaRPr lang="en-US" dirty="0">
              <a:latin typeface="+mj-lt"/>
            </a:endParaRPr>
          </a:p>
        </p:txBody>
      </p:sp>
      <p:grpSp>
        <p:nvGrpSpPr>
          <p:cNvPr id="9" name="Group 8">
            <a:extLst>
              <a:ext uri="{FF2B5EF4-FFF2-40B4-BE49-F238E27FC236}">
                <a16:creationId xmlns:a16="http://schemas.microsoft.com/office/drawing/2014/main" id="{0B9C5338-3829-8734-DE0A-BC36343094A3}"/>
              </a:ext>
            </a:extLst>
          </p:cNvPr>
          <p:cNvGrpSpPr/>
          <p:nvPr/>
        </p:nvGrpSpPr>
        <p:grpSpPr>
          <a:xfrm>
            <a:off x="509748" y="2704134"/>
            <a:ext cx="5088205" cy="3078010"/>
            <a:chOff x="26571" y="1070292"/>
            <a:chExt cx="5922506" cy="3582704"/>
          </a:xfrm>
        </p:grpSpPr>
        <p:pic>
          <p:nvPicPr>
            <p:cNvPr id="10" name="Picture 9">
              <a:extLst>
                <a:ext uri="{FF2B5EF4-FFF2-40B4-BE49-F238E27FC236}">
                  <a16:creationId xmlns:a16="http://schemas.microsoft.com/office/drawing/2014/main" id="{467EB261-DBCA-4A2F-E040-C082C83C8D1D}"/>
                </a:ext>
              </a:extLst>
            </p:cNvPr>
            <p:cNvPicPr>
              <a:picLocks noChangeAspect="1"/>
            </p:cNvPicPr>
            <p:nvPr/>
          </p:nvPicPr>
          <p:blipFill>
            <a:blip r:embed="rId3"/>
            <a:stretch>
              <a:fillRect/>
            </a:stretch>
          </p:blipFill>
          <p:spPr>
            <a:xfrm>
              <a:off x="435908" y="1070292"/>
              <a:ext cx="5103832" cy="3582704"/>
            </a:xfrm>
            <a:prstGeom prst="rect">
              <a:avLst/>
            </a:prstGeom>
          </p:spPr>
        </p:pic>
        <p:sp>
          <p:nvSpPr>
            <p:cNvPr id="11" name="TextBox 10">
              <a:extLst>
                <a:ext uri="{FF2B5EF4-FFF2-40B4-BE49-F238E27FC236}">
                  <a16:creationId xmlns:a16="http://schemas.microsoft.com/office/drawing/2014/main" id="{827D94B6-1AA4-8816-44FC-F5B33427BA0F}"/>
                </a:ext>
              </a:extLst>
            </p:cNvPr>
            <p:cNvSpPr txBox="1"/>
            <p:nvPr/>
          </p:nvSpPr>
          <p:spPr>
            <a:xfrm>
              <a:off x="26571" y="1767500"/>
              <a:ext cx="1519086" cy="82395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Physics</a:t>
              </a:r>
            </a:p>
          </p:txBody>
        </p:sp>
        <p:sp>
          <p:nvSpPr>
            <p:cNvPr id="12" name="TextBox 11">
              <a:extLst>
                <a:ext uri="{FF2B5EF4-FFF2-40B4-BE49-F238E27FC236}">
                  <a16:creationId xmlns:a16="http://schemas.microsoft.com/office/drawing/2014/main" id="{03C48156-19DB-4F3A-9D36-83788DD72FEA}"/>
                </a:ext>
              </a:extLst>
            </p:cNvPr>
            <p:cNvSpPr txBox="1"/>
            <p:nvPr/>
          </p:nvSpPr>
          <p:spPr>
            <a:xfrm>
              <a:off x="4539718" y="1767500"/>
              <a:ext cx="1409359" cy="82395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Design</a:t>
              </a:r>
            </a:p>
          </p:txBody>
        </p:sp>
      </p:grpSp>
      <p:sp>
        <p:nvSpPr>
          <p:cNvPr id="13" name="TextBox 12">
            <a:extLst>
              <a:ext uri="{FF2B5EF4-FFF2-40B4-BE49-F238E27FC236}">
                <a16:creationId xmlns:a16="http://schemas.microsoft.com/office/drawing/2014/main" id="{D178FEB1-155A-A432-41C7-F6D94D1A1047}"/>
              </a:ext>
            </a:extLst>
          </p:cNvPr>
          <p:cNvSpPr txBox="1"/>
          <p:nvPr/>
        </p:nvSpPr>
        <p:spPr>
          <a:xfrm>
            <a:off x="1039667" y="5525403"/>
            <a:ext cx="1550348" cy="70788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Data</a:t>
            </a:r>
          </a:p>
        </p:txBody>
      </p:sp>
      <p:sp>
        <p:nvSpPr>
          <p:cNvPr id="14" name="TextBox 13">
            <a:extLst>
              <a:ext uri="{FF2B5EF4-FFF2-40B4-BE49-F238E27FC236}">
                <a16:creationId xmlns:a16="http://schemas.microsoft.com/office/drawing/2014/main" id="{A27CEB9C-446A-1239-CA5F-CA2E5394B06A}"/>
              </a:ext>
            </a:extLst>
          </p:cNvPr>
          <p:cNvSpPr txBox="1"/>
          <p:nvPr/>
        </p:nvSpPr>
        <p:spPr>
          <a:xfrm>
            <a:off x="2947866" y="5525403"/>
            <a:ext cx="2402526" cy="707886"/>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Better Simulation</a:t>
            </a:r>
          </a:p>
        </p:txBody>
      </p:sp>
      <p:sp>
        <p:nvSpPr>
          <p:cNvPr id="16" name="TextBox 15">
            <a:extLst>
              <a:ext uri="{FF2B5EF4-FFF2-40B4-BE49-F238E27FC236}">
                <a16:creationId xmlns:a16="http://schemas.microsoft.com/office/drawing/2014/main" id="{F1534B71-9EB2-FFD5-795E-702CA69634AF}"/>
              </a:ext>
            </a:extLst>
          </p:cNvPr>
          <p:cNvSpPr txBox="1"/>
          <p:nvPr/>
        </p:nvSpPr>
        <p:spPr>
          <a:xfrm>
            <a:off x="2068971" y="3386669"/>
            <a:ext cx="839652" cy="400110"/>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Equ.</a:t>
            </a:r>
          </a:p>
        </p:txBody>
      </p:sp>
      <p:sp>
        <p:nvSpPr>
          <p:cNvPr id="17" name="TextBox 16">
            <a:extLst>
              <a:ext uri="{FF2B5EF4-FFF2-40B4-BE49-F238E27FC236}">
                <a16:creationId xmlns:a16="http://schemas.microsoft.com/office/drawing/2014/main" id="{815999EF-FBE3-08A0-399C-4F2CFAB14C93}"/>
              </a:ext>
            </a:extLst>
          </p:cNvPr>
          <p:cNvSpPr txBox="1"/>
          <p:nvPr/>
        </p:nvSpPr>
        <p:spPr>
          <a:xfrm>
            <a:off x="3260297" y="3386669"/>
            <a:ext cx="796932" cy="400110"/>
          </a:xfrm>
          <a:prstGeom prst="rect">
            <a:avLst/>
          </a:prstGeom>
          <a:solidFill>
            <a:schemeClr val="bg1"/>
          </a:solidFill>
        </p:spPr>
        <p:txBody>
          <a:bodyPr wrap="square" rtlCol="0">
            <a:spAutoFit/>
          </a:bodyPr>
          <a:lstStyle/>
          <a:p>
            <a:pPr algn="ctr"/>
            <a:r>
              <a:rPr lang="en-US" sz="2000" b="1" i="1" dirty="0">
                <a:solidFill>
                  <a:schemeClr val="accent1"/>
                </a:solidFill>
                <a:highlight>
                  <a:srgbClr val="FFFF00"/>
                </a:highlight>
                <a:latin typeface="+mj-lt"/>
              </a:rPr>
              <a:t>NN</a:t>
            </a:r>
          </a:p>
        </p:txBody>
      </p:sp>
      <p:pic>
        <p:nvPicPr>
          <p:cNvPr id="1029" name="Picture 5" descr="Hysteresis - Definition, Meaning, Hysteresis Loop, Loss, Curve">
            <a:extLst>
              <a:ext uri="{FF2B5EF4-FFF2-40B4-BE49-F238E27FC236}">
                <a16:creationId xmlns:a16="http://schemas.microsoft.com/office/drawing/2014/main" id="{891E38F3-B1AE-8527-5364-6D13B8E64F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129"/>
          <a:stretch/>
        </p:blipFill>
        <p:spPr bwMode="auto">
          <a:xfrm>
            <a:off x="5597953" y="2809149"/>
            <a:ext cx="2934948" cy="186294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7045FB01-8FCF-4FA6-7DAC-5316E79434FF}"/>
              </a:ext>
            </a:extLst>
          </p:cNvPr>
          <p:cNvSpPr txBox="1"/>
          <p:nvPr/>
        </p:nvSpPr>
        <p:spPr>
          <a:xfrm>
            <a:off x="5643790" y="4770309"/>
            <a:ext cx="2845360"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Hysteresis loop exists for almost all energy materials</a:t>
            </a:r>
          </a:p>
          <a:p>
            <a:pPr marL="285750" indent="-285750">
              <a:buFont typeface="Arial" panose="020B0604020202020204" pitchFamily="34" charset="0"/>
              <a:buChar char="•"/>
            </a:pPr>
            <a:r>
              <a:rPr lang="en-US" sz="1600" dirty="0">
                <a:latin typeface="+mj-lt"/>
              </a:rPr>
              <a:t>Magnetics, capacitors, piezoelectric, batteries, etc.</a:t>
            </a:r>
          </a:p>
        </p:txBody>
      </p:sp>
      <p:pic>
        <p:nvPicPr>
          <p:cNvPr id="7" name="Picture 6">
            <a:extLst>
              <a:ext uri="{FF2B5EF4-FFF2-40B4-BE49-F238E27FC236}">
                <a16:creationId xmlns:a16="http://schemas.microsoft.com/office/drawing/2014/main" id="{25A009CA-90EE-9FE2-E8FD-924B30E2FF74}"/>
              </a:ext>
            </a:extLst>
          </p:cNvPr>
          <p:cNvPicPr>
            <a:picLocks noChangeAspect="1"/>
          </p:cNvPicPr>
          <p:nvPr/>
        </p:nvPicPr>
        <p:blipFill>
          <a:blip r:embed="rId5"/>
          <a:stretch>
            <a:fillRect/>
          </a:stretch>
        </p:blipFill>
        <p:spPr>
          <a:xfrm>
            <a:off x="1814841" y="2594938"/>
            <a:ext cx="2611069" cy="663469"/>
          </a:xfrm>
          <a:prstGeom prst="rect">
            <a:avLst/>
          </a:prstGeom>
        </p:spPr>
      </p:pic>
    </p:spTree>
    <p:extLst>
      <p:ext uri="{BB962C8B-B14F-4D97-AF65-F5344CB8AC3E}">
        <p14:creationId xmlns:p14="http://schemas.microsoft.com/office/powerpoint/2010/main" val="159322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77D34E-CD3D-C095-B175-CC74A242CF04}"/>
              </a:ext>
            </a:extLst>
          </p:cNvPr>
          <p:cNvPicPr>
            <a:picLocks noChangeAspect="1"/>
          </p:cNvPicPr>
          <p:nvPr/>
        </p:nvPicPr>
        <p:blipFill>
          <a:blip r:embed="rId3"/>
          <a:stretch>
            <a:fillRect/>
          </a:stretch>
        </p:blipFill>
        <p:spPr>
          <a:xfrm>
            <a:off x="232982" y="3158299"/>
            <a:ext cx="4885103" cy="2661539"/>
          </a:xfrm>
          <a:prstGeom prst="rect">
            <a:avLst/>
          </a:prstGeom>
        </p:spPr>
      </p:pic>
      <p:sp>
        <p:nvSpPr>
          <p:cNvPr id="3" name="Title 2">
            <a:extLst>
              <a:ext uri="{FF2B5EF4-FFF2-40B4-BE49-F238E27FC236}">
                <a16:creationId xmlns:a16="http://schemas.microsoft.com/office/drawing/2014/main" id="{CB542655-B245-D2D1-BEB0-B2EB67C10D84}"/>
              </a:ext>
            </a:extLst>
          </p:cNvPr>
          <p:cNvSpPr>
            <a:spLocks noGrp="1"/>
          </p:cNvSpPr>
          <p:nvPr>
            <p:ph type="title"/>
          </p:nvPr>
        </p:nvSpPr>
        <p:spPr>
          <a:xfrm>
            <a:off x="289560" y="507802"/>
            <a:ext cx="8536917" cy="602435"/>
          </a:xfrm>
        </p:spPr>
        <p:txBody>
          <a:bodyPr/>
          <a:lstStyle/>
          <a:p>
            <a:r>
              <a:rPr lang="en-US" dirty="0">
                <a:latin typeface="+mj-lt"/>
              </a:rPr>
              <a:t>What we have developed (as tutorials)</a:t>
            </a:r>
          </a:p>
        </p:txBody>
      </p:sp>
      <p:sp>
        <p:nvSpPr>
          <p:cNvPr id="4" name="Slide Number Placeholder 3">
            <a:extLst>
              <a:ext uri="{FF2B5EF4-FFF2-40B4-BE49-F238E27FC236}">
                <a16:creationId xmlns:a16="http://schemas.microsoft.com/office/drawing/2014/main" id="{BFF28EC3-1818-2B97-A574-29451825B1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13</a:t>
            </a:fld>
            <a:endParaRPr lang="en-US" dirty="0">
              <a:latin typeface="+mj-lt"/>
            </a:endParaRPr>
          </a:p>
        </p:txBody>
      </p:sp>
      <p:sp>
        <p:nvSpPr>
          <p:cNvPr id="20" name="TextBox 19">
            <a:extLst>
              <a:ext uri="{FF2B5EF4-FFF2-40B4-BE49-F238E27FC236}">
                <a16:creationId xmlns:a16="http://schemas.microsoft.com/office/drawing/2014/main" id="{36CCEA88-D1AE-859C-9F56-8F69A3A4B351}"/>
              </a:ext>
            </a:extLst>
          </p:cNvPr>
          <p:cNvSpPr txBox="1"/>
          <p:nvPr/>
        </p:nvSpPr>
        <p:spPr>
          <a:xfrm>
            <a:off x="289560" y="1349742"/>
            <a:ext cx="4421403" cy="1323439"/>
          </a:xfrm>
          <a:prstGeom prst="rect">
            <a:avLst/>
          </a:prstGeom>
          <a:noFill/>
        </p:spPr>
        <p:txBody>
          <a:bodyPr wrap="none" rtlCol="0">
            <a:spAutoFit/>
          </a:bodyPr>
          <a:lstStyle/>
          <a:p>
            <a:r>
              <a:rPr lang="en-US" sz="2000" dirty="0">
                <a:latin typeface="+mj-lt"/>
              </a:rPr>
              <a:t>Input: 	B(t) in the past 80 steps</a:t>
            </a:r>
          </a:p>
          <a:p>
            <a:r>
              <a:rPr lang="en-US" sz="2000" dirty="0">
                <a:latin typeface="+mj-lt"/>
              </a:rPr>
              <a:t>	H(t) in the past 80 steps</a:t>
            </a:r>
          </a:p>
          <a:p>
            <a:r>
              <a:rPr lang="en-US" sz="2000" dirty="0">
                <a:latin typeface="+mj-lt"/>
              </a:rPr>
              <a:t>	future B(t) from t</a:t>
            </a:r>
            <a:r>
              <a:rPr lang="en-US" sz="2000" baseline="-25000" dirty="0">
                <a:latin typeface="+mj-lt"/>
              </a:rPr>
              <a:t>1</a:t>
            </a:r>
            <a:r>
              <a:rPr lang="en-US" sz="2000" dirty="0">
                <a:latin typeface="+mj-lt"/>
              </a:rPr>
              <a:t> to t</a:t>
            </a:r>
            <a:r>
              <a:rPr lang="en-US" sz="2000" baseline="-25000" dirty="0">
                <a:latin typeface="+mj-lt"/>
              </a:rPr>
              <a:t>2</a:t>
            </a:r>
          </a:p>
          <a:p>
            <a:r>
              <a:rPr lang="en-US" sz="2000" dirty="0">
                <a:latin typeface="+mj-lt"/>
              </a:rPr>
              <a:t>Output: future H(t) from t</a:t>
            </a:r>
            <a:r>
              <a:rPr lang="en-US" sz="2000" baseline="-25000" dirty="0">
                <a:latin typeface="+mj-lt"/>
              </a:rPr>
              <a:t>1</a:t>
            </a:r>
            <a:r>
              <a:rPr lang="en-US" sz="2000" dirty="0">
                <a:latin typeface="+mj-lt"/>
              </a:rPr>
              <a:t> to t</a:t>
            </a:r>
            <a:r>
              <a:rPr lang="en-US" sz="2000" baseline="-25000" dirty="0">
                <a:latin typeface="+mj-lt"/>
              </a:rPr>
              <a:t>2</a:t>
            </a:r>
          </a:p>
        </p:txBody>
      </p:sp>
      <p:sp>
        <p:nvSpPr>
          <p:cNvPr id="9" name="TextBox 8">
            <a:extLst>
              <a:ext uri="{FF2B5EF4-FFF2-40B4-BE49-F238E27FC236}">
                <a16:creationId xmlns:a16="http://schemas.microsoft.com/office/drawing/2014/main" id="{EC8384A2-9FA2-EB2C-4960-792C3F947F68}"/>
              </a:ext>
            </a:extLst>
          </p:cNvPr>
          <p:cNvSpPr txBox="1"/>
          <p:nvPr/>
        </p:nvSpPr>
        <p:spPr>
          <a:xfrm>
            <a:off x="5118085" y="4362818"/>
            <a:ext cx="3937138" cy="1384995"/>
          </a:xfrm>
          <a:prstGeom prst="rect">
            <a:avLst/>
          </a:prstGeom>
          <a:noFill/>
        </p:spPr>
        <p:txBody>
          <a:bodyPr wrap="square">
            <a:spAutoFit/>
          </a:bodyPr>
          <a:lstStyle/>
          <a:p>
            <a:pPr marL="171450" indent="-171450">
              <a:buFont typeface="Arial" panose="020B0604020202020204" pitchFamily="34" charset="0"/>
              <a:buChar char="•"/>
            </a:pPr>
            <a:r>
              <a:rPr lang="en-US" sz="1400" b="0" i="0" dirty="0">
                <a:solidFill>
                  <a:srgbClr val="333333"/>
                </a:solidFill>
                <a:effectLst/>
                <a:latin typeface="+mj-lt"/>
              </a:rPr>
              <a:t>Shukai Wang, </a:t>
            </a:r>
            <a:r>
              <a:rPr lang="en-US" sz="1400" b="0" i="0" dirty="0" err="1">
                <a:solidFill>
                  <a:srgbClr val="333333"/>
                </a:solidFill>
                <a:effectLst/>
                <a:latin typeface="+mj-lt"/>
              </a:rPr>
              <a:t>Hyukjae</a:t>
            </a:r>
            <a:r>
              <a:rPr lang="en-US" sz="1400" b="0" i="0" dirty="0">
                <a:solidFill>
                  <a:srgbClr val="333333"/>
                </a:solidFill>
                <a:effectLst/>
                <a:latin typeface="+mj-lt"/>
              </a:rPr>
              <a:t> Kwon, Haoran Li, et al. ”</a:t>
            </a:r>
            <a:r>
              <a:rPr lang="en-US" sz="1400" b="1" i="0" dirty="0" err="1">
                <a:solidFill>
                  <a:srgbClr val="333333"/>
                </a:solidFill>
                <a:effectLst/>
                <a:latin typeface="+mj-lt"/>
              </a:rPr>
              <a:t>MagNetX</a:t>
            </a:r>
            <a:r>
              <a:rPr lang="en-US" sz="1400" b="1" i="0" dirty="0">
                <a:solidFill>
                  <a:srgbClr val="333333"/>
                </a:solidFill>
                <a:effectLst/>
                <a:latin typeface="+mj-lt"/>
              </a:rPr>
              <a:t>: Foundation Neural Network Models for Simulating Power Magnetics in Transient</a:t>
            </a:r>
            <a:r>
              <a:rPr lang="en-US" sz="1400" b="0" i="0" dirty="0">
                <a:solidFill>
                  <a:srgbClr val="333333"/>
                </a:solidFill>
                <a:effectLst/>
                <a:latin typeface="+mj-lt"/>
              </a:rPr>
              <a:t>.” </a:t>
            </a:r>
            <a:r>
              <a:rPr lang="en-US" sz="1400" b="0" i="1" dirty="0" err="1">
                <a:solidFill>
                  <a:srgbClr val="333333"/>
                </a:solidFill>
                <a:effectLst/>
                <a:latin typeface="+mj-lt"/>
              </a:rPr>
              <a:t>TechRxiv</a:t>
            </a:r>
            <a:r>
              <a:rPr lang="en-US" sz="1400" b="0" i="1" dirty="0">
                <a:solidFill>
                  <a:srgbClr val="333333"/>
                </a:solidFill>
                <a:effectLst/>
                <a:latin typeface="+mj-lt"/>
              </a:rPr>
              <a:t>.</a:t>
            </a:r>
            <a:r>
              <a:rPr lang="en-US" sz="1400" b="0" i="0" dirty="0">
                <a:solidFill>
                  <a:srgbClr val="333333"/>
                </a:solidFill>
                <a:effectLst/>
                <a:latin typeface="+mj-lt"/>
              </a:rPr>
              <a:t> December 11, 2024. Accepted to </a:t>
            </a:r>
            <a:r>
              <a:rPr lang="en-US" sz="1400" dirty="0">
                <a:solidFill>
                  <a:srgbClr val="333333"/>
                </a:solidFill>
                <a:latin typeface="+mj-lt"/>
              </a:rPr>
              <a:t>APEC 2025.</a:t>
            </a:r>
          </a:p>
        </p:txBody>
      </p:sp>
      <p:pic>
        <p:nvPicPr>
          <p:cNvPr id="10" name="Picture 9" descr="A diagram of a line&#10;&#10;Description automatically generated">
            <a:extLst>
              <a:ext uri="{FF2B5EF4-FFF2-40B4-BE49-F238E27FC236}">
                <a16:creationId xmlns:a16="http://schemas.microsoft.com/office/drawing/2014/main" id="{660032C2-09A0-8009-3D40-33C9179655F0}"/>
              </a:ext>
            </a:extLst>
          </p:cNvPr>
          <p:cNvPicPr>
            <a:picLocks noChangeAspect="1"/>
          </p:cNvPicPr>
          <p:nvPr/>
        </p:nvPicPr>
        <p:blipFill>
          <a:blip r:embed="rId4"/>
          <a:stretch>
            <a:fillRect/>
          </a:stretch>
        </p:blipFill>
        <p:spPr>
          <a:xfrm>
            <a:off x="4927084" y="1038162"/>
            <a:ext cx="3927356" cy="3118110"/>
          </a:xfrm>
          <a:prstGeom prst="rect">
            <a:avLst/>
          </a:prstGeom>
        </p:spPr>
      </p:pic>
    </p:spTree>
    <p:extLst>
      <p:ext uri="{BB962C8B-B14F-4D97-AF65-F5344CB8AC3E}">
        <p14:creationId xmlns:p14="http://schemas.microsoft.com/office/powerpoint/2010/main" val="325038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4A5A-9511-3167-F194-75D97C44BA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0ADA01-7EBF-D1EC-52FE-CEA8EEC17F1E}"/>
              </a:ext>
            </a:extLst>
          </p:cNvPr>
          <p:cNvSpPr>
            <a:spLocks noGrp="1"/>
          </p:cNvSpPr>
          <p:nvPr>
            <p:ph type="title"/>
          </p:nvPr>
        </p:nvSpPr>
        <p:spPr>
          <a:xfrm>
            <a:off x="499110" y="400087"/>
            <a:ext cx="7959090" cy="546202"/>
          </a:xfrm>
        </p:spPr>
        <p:txBody>
          <a:bodyPr/>
          <a:lstStyle/>
          <a:p>
            <a:r>
              <a:rPr lang="en-US" dirty="0">
                <a:latin typeface="+mj-lt"/>
              </a:rPr>
              <a:t>A Large Model for the Long Sequences</a:t>
            </a:r>
          </a:p>
        </p:txBody>
      </p:sp>
      <p:sp>
        <p:nvSpPr>
          <p:cNvPr id="4" name="Slide Number Placeholder 3">
            <a:extLst>
              <a:ext uri="{FF2B5EF4-FFF2-40B4-BE49-F238E27FC236}">
                <a16:creationId xmlns:a16="http://schemas.microsoft.com/office/drawing/2014/main" id="{AAB8EBC3-9C55-8A61-581E-27003545E03F}"/>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14</a:t>
            </a:fld>
            <a:endParaRPr lang="en-US" dirty="0">
              <a:latin typeface="+mj-lt"/>
            </a:endParaRPr>
          </a:p>
        </p:txBody>
      </p:sp>
      <p:pic>
        <p:nvPicPr>
          <p:cNvPr id="5" name="Picture 4" descr="A graph of a graph&#10;&#10;Description automatically generated with medium confidence">
            <a:extLst>
              <a:ext uri="{FF2B5EF4-FFF2-40B4-BE49-F238E27FC236}">
                <a16:creationId xmlns:a16="http://schemas.microsoft.com/office/drawing/2014/main" id="{CF003075-9BE2-5443-2188-DA36C1639AF8}"/>
              </a:ext>
            </a:extLst>
          </p:cNvPr>
          <p:cNvPicPr>
            <a:picLocks noChangeAspect="1"/>
          </p:cNvPicPr>
          <p:nvPr/>
        </p:nvPicPr>
        <p:blipFill>
          <a:blip r:embed="rId3"/>
          <a:stretch>
            <a:fillRect/>
          </a:stretch>
        </p:blipFill>
        <p:spPr>
          <a:xfrm>
            <a:off x="778890" y="946289"/>
            <a:ext cx="7399530" cy="4993279"/>
          </a:xfrm>
          <a:prstGeom prst="rect">
            <a:avLst/>
          </a:prstGeom>
        </p:spPr>
      </p:pic>
      <p:sp>
        <p:nvSpPr>
          <p:cNvPr id="2" name="TextBox 1">
            <a:extLst>
              <a:ext uri="{FF2B5EF4-FFF2-40B4-BE49-F238E27FC236}">
                <a16:creationId xmlns:a16="http://schemas.microsoft.com/office/drawing/2014/main" id="{1B0DAE9E-02FE-DD85-1DCD-7A005E3DDC7C}"/>
              </a:ext>
            </a:extLst>
          </p:cNvPr>
          <p:cNvSpPr txBox="1"/>
          <p:nvPr/>
        </p:nvSpPr>
        <p:spPr>
          <a:xfrm>
            <a:off x="2507530" y="6024657"/>
            <a:ext cx="4498989" cy="461665"/>
          </a:xfrm>
          <a:prstGeom prst="rect">
            <a:avLst/>
          </a:prstGeom>
          <a:noFill/>
        </p:spPr>
        <p:txBody>
          <a:bodyPr wrap="none" rtlCol="0">
            <a:spAutoFit/>
          </a:bodyPr>
          <a:lstStyle/>
          <a:p>
            <a:r>
              <a:rPr lang="en-US" dirty="0">
                <a:solidFill>
                  <a:srgbClr val="FF0000"/>
                </a:solidFill>
              </a:rPr>
              <a:t>Goal: Autoregressive Prediction</a:t>
            </a:r>
          </a:p>
        </p:txBody>
      </p:sp>
    </p:spTree>
    <p:extLst>
      <p:ext uri="{BB962C8B-B14F-4D97-AF65-F5344CB8AC3E}">
        <p14:creationId xmlns:p14="http://schemas.microsoft.com/office/powerpoint/2010/main" val="1000145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6D41DB-A265-EA81-6AE0-09A256C585B4}"/>
              </a:ext>
            </a:extLst>
          </p:cNvPr>
          <p:cNvSpPr>
            <a:spLocks noGrp="1"/>
          </p:cNvSpPr>
          <p:nvPr>
            <p:ph type="title"/>
          </p:nvPr>
        </p:nvSpPr>
        <p:spPr>
          <a:xfrm>
            <a:off x="457200" y="428624"/>
            <a:ext cx="8229600" cy="800137"/>
          </a:xfrm>
        </p:spPr>
        <p:txBody>
          <a:bodyPr/>
          <a:lstStyle/>
          <a:p>
            <a:r>
              <a:rPr lang="en-US" dirty="0">
                <a:latin typeface="+mj-lt"/>
              </a:rPr>
              <a:t>Separate Fast Details and Slow Trends</a:t>
            </a:r>
          </a:p>
        </p:txBody>
      </p:sp>
      <p:sp>
        <p:nvSpPr>
          <p:cNvPr id="4" name="Slide Number Placeholder 3">
            <a:extLst>
              <a:ext uri="{FF2B5EF4-FFF2-40B4-BE49-F238E27FC236}">
                <a16:creationId xmlns:a16="http://schemas.microsoft.com/office/drawing/2014/main" id="{4A531C85-38F7-F3AA-3522-7348C768D222}"/>
              </a:ext>
            </a:extLst>
          </p:cNvPr>
          <p:cNvSpPr>
            <a:spLocks noGrp="1"/>
          </p:cNvSpPr>
          <p:nvPr>
            <p:ph type="sldNum" sz="quarter" idx="11"/>
          </p:nvPr>
        </p:nvSpPr>
        <p:spPr/>
        <p:txBody>
          <a:bodyPr/>
          <a:lstStyle/>
          <a:p>
            <a:pPr>
              <a:defRPr/>
            </a:pPr>
            <a:fld id="{8869468F-E666-4024-BC99-9BCD31801BED}" type="slidenum">
              <a:rPr lang="en-US" smtClean="0"/>
              <a:pPr>
                <a:defRPr/>
              </a:pPr>
              <a:t>15</a:t>
            </a:fld>
            <a:endParaRPr lang="en-US" dirty="0"/>
          </a:p>
        </p:txBody>
      </p:sp>
      <p:pic>
        <p:nvPicPr>
          <p:cNvPr id="1026" name="Picture 2" descr="ARIMA, Fourier Transforms &amp; Technical Indicators for Deep Stock Price  Predictions | Towards AI">
            <a:extLst>
              <a:ext uri="{FF2B5EF4-FFF2-40B4-BE49-F238E27FC236}">
                <a16:creationId xmlns:a16="http://schemas.microsoft.com/office/drawing/2014/main" id="{4B9AC352-F13A-4E80-7F21-14B6805E66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876" y="1277782"/>
            <a:ext cx="8623995" cy="45042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EDA595-D6A4-0A3B-287E-D7C353B9B6D7}"/>
              </a:ext>
            </a:extLst>
          </p:cNvPr>
          <p:cNvSpPr txBox="1"/>
          <p:nvPr/>
        </p:nvSpPr>
        <p:spPr>
          <a:xfrm>
            <a:off x="1137344" y="2264100"/>
            <a:ext cx="4168129" cy="1077218"/>
          </a:xfrm>
          <a:prstGeom prst="rect">
            <a:avLst/>
          </a:prstGeom>
          <a:solidFill>
            <a:schemeClr val="accent2">
              <a:lumMod val="20000"/>
              <a:lumOff val="80000"/>
            </a:schemeClr>
          </a:solidFill>
        </p:spPr>
        <p:txBody>
          <a:bodyPr wrap="none" rtlCol="0">
            <a:spAutoFit/>
          </a:bodyPr>
          <a:lstStyle/>
          <a:p>
            <a:r>
              <a:rPr lang="en-US" sz="1600" b="1" dirty="0">
                <a:latin typeface="+mj-lt"/>
              </a:rPr>
              <a:t>Time sequence prediction models?</a:t>
            </a:r>
          </a:p>
          <a:p>
            <a:pPr marL="342900" indent="-342900">
              <a:buFont typeface="Arial" panose="020B0604020202020204" pitchFamily="34" charset="0"/>
              <a:buChar char="•"/>
            </a:pPr>
            <a:r>
              <a:rPr lang="en-US" sz="1600" dirty="0">
                <a:latin typeface="+mj-lt"/>
              </a:rPr>
              <a:t>Weather forecasting</a:t>
            </a:r>
          </a:p>
          <a:p>
            <a:pPr marL="342900" indent="-342900">
              <a:buFont typeface="Arial" panose="020B0604020202020204" pitchFamily="34" charset="0"/>
              <a:buChar char="•"/>
            </a:pPr>
            <a:r>
              <a:rPr lang="en-US" sz="1600" dirty="0">
                <a:latin typeface="+mj-lt"/>
              </a:rPr>
              <a:t>Load forecasting</a:t>
            </a:r>
          </a:p>
          <a:p>
            <a:pPr marL="342900" indent="-342900">
              <a:buFont typeface="Arial" panose="020B0604020202020204" pitchFamily="34" charset="0"/>
              <a:buChar char="•"/>
            </a:pPr>
            <a:r>
              <a:rPr lang="en-US" sz="1600" dirty="0">
                <a:latin typeface="+mj-lt"/>
              </a:rPr>
              <a:t>Stock price forecasting</a:t>
            </a:r>
          </a:p>
        </p:txBody>
      </p:sp>
      <p:sp>
        <p:nvSpPr>
          <p:cNvPr id="2" name="TextBox 1">
            <a:extLst>
              <a:ext uri="{FF2B5EF4-FFF2-40B4-BE49-F238E27FC236}">
                <a16:creationId xmlns:a16="http://schemas.microsoft.com/office/drawing/2014/main" id="{89F84333-82B0-1AE1-964C-BD7263593480}"/>
              </a:ext>
            </a:extLst>
          </p:cNvPr>
          <p:cNvSpPr txBox="1"/>
          <p:nvPr/>
        </p:nvSpPr>
        <p:spPr>
          <a:xfrm>
            <a:off x="6551279" y="3655168"/>
            <a:ext cx="2135521" cy="1600438"/>
          </a:xfrm>
          <a:prstGeom prst="rect">
            <a:avLst/>
          </a:prstGeom>
          <a:solidFill>
            <a:schemeClr val="accent3">
              <a:lumMod val="95000"/>
            </a:schemeClr>
          </a:solidFill>
        </p:spPr>
        <p:txBody>
          <a:bodyPr wrap="non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Time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Frequency domain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Signal processing</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Single-step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Multi-step</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Sliding window</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39151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9E8B9-4F95-5B06-0B95-CD86F0C8D0E6}"/>
              </a:ext>
            </a:extLst>
          </p:cNvPr>
          <p:cNvSpPr>
            <a:spLocks noGrp="1"/>
          </p:cNvSpPr>
          <p:nvPr>
            <p:ph type="title"/>
          </p:nvPr>
        </p:nvSpPr>
        <p:spPr>
          <a:xfrm>
            <a:off x="457199" y="314362"/>
            <a:ext cx="8502555" cy="914400"/>
          </a:xfrm>
        </p:spPr>
        <p:txBody>
          <a:bodyPr/>
          <a:lstStyle/>
          <a:p>
            <a:r>
              <a:rPr lang="en-US" dirty="0">
                <a:latin typeface="+mj-lt"/>
              </a:rPr>
              <a:t>Information Flow of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40FACCC1-E1E1-2E6B-91F9-4CFCCF9A9E3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16</a:t>
            </a:fld>
            <a:endParaRPr lang="en-US" dirty="0">
              <a:latin typeface="+mj-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5D542A-3996-D004-72D6-C2F6CDDB8ECA}"/>
                  </a:ext>
                </a:extLst>
              </p:cNvPr>
              <p:cNvSpPr txBox="1"/>
              <p:nvPr/>
            </p:nvSpPr>
            <p:spPr>
              <a:xfrm>
                <a:off x="1514696" y="941454"/>
                <a:ext cx="6943504" cy="590098"/>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5D542A-3996-D004-72D6-C2F6CDDB8ECA}"/>
                  </a:ext>
                </a:extLst>
              </p:cNvPr>
              <p:cNvSpPr txBox="1">
                <a:spLocks noRot="1" noChangeAspect="1" noMove="1" noResize="1" noEditPoints="1" noAdjustHandles="1" noChangeArrowheads="1" noChangeShapeType="1" noTextEdit="1"/>
              </p:cNvSpPr>
              <p:nvPr/>
            </p:nvSpPr>
            <p:spPr>
              <a:xfrm>
                <a:off x="1514696" y="941454"/>
                <a:ext cx="6943504" cy="590098"/>
              </a:xfrm>
              <a:prstGeom prst="rect">
                <a:avLst/>
              </a:prstGeom>
              <a:blipFill>
                <a:blip r:embed="rId2"/>
                <a:stretch>
                  <a:fillRect/>
                </a:stretch>
              </a:blipFill>
            </p:spPr>
            <p:txBody>
              <a:bodyPr/>
              <a:lstStyle/>
              <a:p>
                <a:r>
                  <a:rPr lang="en-US">
                    <a:noFill/>
                  </a:rPr>
                  <a:t> </a:t>
                </a:r>
              </a:p>
            </p:txBody>
          </p:sp>
        </mc:Fallback>
      </mc:AlternateContent>
      <p:grpSp>
        <p:nvGrpSpPr>
          <p:cNvPr id="83" name="Group 82">
            <a:extLst>
              <a:ext uri="{FF2B5EF4-FFF2-40B4-BE49-F238E27FC236}">
                <a16:creationId xmlns:a16="http://schemas.microsoft.com/office/drawing/2014/main" id="{C29FF13D-A5A4-25F7-E3B1-F53107906482}"/>
              </a:ext>
            </a:extLst>
          </p:cNvPr>
          <p:cNvGrpSpPr/>
          <p:nvPr/>
        </p:nvGrpSpPr>
        <p:grpSpPr>
          <a:xfrm>
            <a:off x="203358" y="2103752"/>
            <a:ext cx="7701200" cy="4140737"/>
            <a:chOff x="437224" y="1545456"/>
            <a:chExt cx="8942091" cy="4781733"/>
          </a:xfrm>
        </p:grpSpPr>
        <p:sp>
          <p:nvSpPr>
            <p:cNvPr id="8" name="Rounded Rectangle 7">
              <a:extLst>
                <a:ext uri="{FF2B5EF4-FFF2-40B4-BE49-F238E27FC236}">
                  <a16:creationId xmlns:a16="http://schemas.microsoft.com/office/drawing/2014/main" id="{9CDF9DC6-3D41-8E9B-B58D-A1991B3F59AA}"/>
                </a:ext>
              </a:extLst>
            </p:cNvPr>
            <p:cNvSpPr/>
            <p:nvPr/>
          </p:nvSpPr>
          <p:spPr bwMode="auto">
            <a:xfrm>
              <a:off x="437224" y="1674988"/>
              <a:ext cx="3012029" cy="1377388"/>
            </a:xfrm>
            <a:prstGeom prst="round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Large amount of measurement data </a:t>
              </a:r>
              <a:r>
                <a:rPr lang="en-US" sz="1800" dirty="0">
                  <a:latin typeface="+mj-lt"/>
                  <a:ea typeface="ＭＳ Ｐゴシック" pitchFamily="28" charset="-128"/>
                  <a:cs typeface="ＭＳ Ｐゴシック" pitchFamily="28" charset="-128"/>
                </a:rPr>
                <a:t>with B(t), H(t), f, T</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sp>
          <p:nvSpPr>
            <p:cNvPr id="12" name="Rounded Rectangle 11">
              <a:extLst>
                <a:ext uri="{FF2B5EF4-FFF2-40B4-BE49-F238E27FC236}">
                  <a16:creationId xmlns:a16="http://schemas.microsoft.com/office/drawing/2014/main" id="{58735982-F3A6-FAE7-351F-764E7940D236}"/>
                </a:ext>
              </a:extLst>
            </p:cNvPr>
            <p:cNvSpPr/>
            <p:nvPr/>
          </p:nvSpPr>
          <p:spPr bwMode="auto">
            <a:xfrm>
              <a:off x="437224" y="3506002"/>
              <a:ext cx="3012030" cy="1769281"/>
            </a:xfrm>
            <a:prstGeom prst="roundRect">
              <a:avLst/>
            </a:prstGeom>
            <a:solidFill>
              <a:schemeClr val="accent3">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Evaluate the data complexity and select model strategy?</a:t>
              </a:r>
            </a:p>
          </p:txBody>
        </p:sp>
        <p:cxnSp>
          <p:nvCxnSpPr>
            <p:cNvPr id="14" name="Straight Arrow Connector 13">
              <a:extLst>
                <a:ext uri="{FF2B5EF4-FFF2-40B4-BE49-F238E27FC236}">
                  <a16:creationId xmlns:a16="http://schemas.microsoft.com/office/drawing/2014/main" id="{1B0E0B54-07B7-6490-19AB-AE539A2D07D7}"/>
                </a:ext>
              </a:extLst>
            </p:cNvPr>
            <p:cNvCxnSpPr>
              <a:cxnSpLocks/>
              <a:stCxn id="12" idx="3"/>
              <a:endCxn id="21" idx="1"/>
            </p:cNvCxnSpPr>
            <p:nvPr/>
          </p:nvCxnSpPr>
          <p:spPr bwMode="auto">
            <a:xfrm flipV="1">
              <a:off x="3449255" y="2653043"/>
              <a:ext cx="555590" cy="173760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A43D1B3-C27E-C35D-D51B-12985E01C657}"/>
                </a:ext>
              </a:extLst>
            </p:cNvPr>
            <p:cNvCxnSpPr>
              <a:cxnSpLocks/>
              <a:stCxn id="12" idx="3"/>
              <a:endCxn id="24" idx="1"/>
            </p:cNvCxnSpPr>
            <p:nvPr/>
          </p:nvCxnSpPr>
          <p:spPr bwMode="auto">
            <a:xfrm flipV="1">
              <a:off x="3449255" y="3931930"/>
              <a:ext cx="701128" cy="45871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29232ECC-3BF0-2D06-8093-0AE3B86731C2}"/>
                </a:ext>
              </a:extLst>
            </p:cNvPr>
            <p:cNvCxnSpPr>
              <a:cxnSpLocks/>
              <a:stCxn id="12" idx="3"/>
              <a:endCxn id="26" idx="1"/>
            </p:cNvCxnSpPr>
            <p:nvPr/>
          </p:nvCxnSpPr>
          <p:spPr bwMode="auto">
            <a:xfrm>
              <a:off x="3449255" y="4390643"/>
              <a:ext cx="811318" cy="65610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1" name="Rounded Rectangle 20">
              <a:extLst>
                <a:ext uri="{FF2B5EF4-FFF2-40B4-BE49-F238E27FC236}">
                  <a16:creationId xmlns:a16="http://schemas.microsoft.com/office/drawing/2014/main" id="{024BC59B-FE3B-CABC-55AC-823E3FDB376A}"/>
                </a:ext>
              </a:extLst>
            </p:cNvPr>
            <p:cNvSpPr/>
            <p:nvPr/>
          </p:nvSpPr>
          <p:spPr bwMode="auto">
            <a:xfrm>
              <a:off x="4004845" y="2162072"/>
              <a:ext cx="2606013"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Equation-based methods</a:t>
              </a:r>
            </a:p>
          </p:txBody>
        </p:sp>
        <p:sp>
          <p:nvSpPr>
            <p:cNvPr id="24" name="Rounded Rectangle 23">
              <a:extLst>
                <a:ext uri="{FF2B5EF4-FFF2-40B4-BE49-F238E27FC236}">
                  <a16:creationId xmlns:a16="http://schemas.microsoft.com/office/drawing/2014/main" id="{6D39DA4A-4845-2C4E-AFB8-8C20A3DC7F1A}"/>
                </a:ext>
              </a:extLst>
            </p:cNvPr>
            <p:cNvSpPr/>
            <p:nvPr/>
          </p:nvSpPr>
          <p:spPr bwMode="auto">
            <a:xfrm>
              <a:off x="4150383" y="3440959"/>
              <a:ext cx="2314936" cy="981942"/>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Data-driven methods</a:t>
              </a:r>
            </a:p>
          </p:txBody>
        </p:sp>
        <p:sp>
          <p:nvSpPr>
            <p:cNvPr id="26" name="Rounded Rectangle 25">
              <a:extLst>
                <a:ext uri="{FF2B5EF4-FFF2-40B4-BE49-F238E27FC236}">
                  <a16:creationId xmlns:a16="http://schemas.microsoft.com/office/drawing/2014/main" id="{81C947AE-5D55-4BDD-E17E-48F3CCAE6F0E}"/>
                </a:ext>
              </a:extLst>
            </p:cNvPr>
            <p:cNvSpPr/>
            <p:nvPr/>
          </p:nvSpPr>
          <p:spPr bwMode="auto">
            <a:xfrm>
              <a:off x="4260573" y="4743099"/>
              <a:ext cx="2314936" cy="607295"/>
            </a:xfrm>
            <a:prstGeom prst="roundRect">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Hybrid/other</a:t>
              </a:r>
            </a:p>
          </p:txBody>
        </p:sp>
        <p:cxnSp>
          <p:nvCxnSpPr>
            <p:cNvPr id="28" name="Straight Arrow Connector 27">
              <a:extLst>
                <a:ext uri="{FF2B5EF4-FFF2-40B4-BE49-F238E27FC236}">
                  <a16:creationId xmlns:a16="http://schemas.microsoft.com/office/drawing/2014/main" id="{DF3B97C0-DF37-EFCC-6C2D-CBEAAF7766B3}"/>
                </a:ext>
              </a:extLst>
            </p:cNvPr>
            <p:cNvCxnSpPr>
              <a:cxnSpLocks/>
              <a:stCxn id="21" idx="3"/>
            </p:cNvCxnSpPr>
            <p:nvPr/>
          </p:nvCxnSpPr>
          <p:spPr bwMode="auto">
            <a:xfrm flipV="1">
              <a:off x="6610858" y="2097737"/>
              <a:ext cx="815309" cy="55530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685CAD2A-E596-F272-3FC6-B67F9BC8B64B}"/>
                </a:ext>
              </a:extLst>
            </p:cNvPr>
            <p:cNvCxnSpPr>
              <a:cxnSpLocks/>
              <a:stCxn id="24" idx="3"/>
              <a:endCxn id="40" idx="1"/>
            </p:cNvCxnSpPr>
            <p:nvPr/>
          </p:nvCxnSpPr>
          <p:spPr bwMode="auto">
            <a:xfrm flipV="1">
              <a:off x="6465319" y="2626398"/>
              <a:ext cx="956857" cy="130553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9A489D79-0B8C-5D5A-B505-93F2FF204012}"/>
                </a:ext>
              </a:extLst>
            </p:cNvPr>
            <p:cNvCxnSpPr>
              <a:cxnSpLocks/>
              <a:stCxn id="26" idx="3"/>
            </p:cNvCxnSpPr>
            <p:nvPr/>
          </p:nvCxnSpPr>
          <p:spPr bwMode="auto">
            <a:xfrm flipV="1">
              <a:off x="6575509" y="3079370"/>
              <a:ext cx="811317" cy="1967377"/>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40" name="Rounded Rectangle 39">
              <a:extLst>
                <a:ext uri="{FF2B5EF4-FFF2-40B4-BE49-F238E27FC236}">
                  <a16:creationId xmlns:a16="http://schemas.microsoft.com/office/drawing/2014/main" id="{ADF04C99-AA87-37F1-1744-8EFF5A39C35A}"/>
                </a:ext>
              </a:extLst>
            </p:cNvPr>
            <p:cNvSpPr/>
            <p:nvPr/>
          </p:nvSpPr>
          <p:spPr bwMode="auto">
            <a:xfrm>
              <a:off x="7422176" y="1545456"/>
              <a:ext cx="1607166" cy="2161883"/>
            </a:xfrm>
            <a:prstGeom prst="round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Callable </a:t>
              </a:r>
              <a:r>
                <a:rPr kumimoji="0" lang="en-US" sz="1800" b="0" i="0" u="none" strike="noStrike" cap="none" normalizeH="0" baseline="0" dirty="0" err="1">
                  <a:ln>
                    <a:noFill/>
                  </a:ln>
                  <a:solidFill>
                    <a:schemeClr val="tx1"/>
                  </a:solidFill>
                  <a:effectLst/>
                  <a:latin typeface="+mj-lt"/>
                  <a:ea typeface="ＭＳ Ｐゴシック" pitchFamily="28" charset="-128"/>
                  <a:cs typeface="ＭＳ Ｐゴシック" pitchFamily="28" charset="-128"/>
                </a:rPr>
                <a:t>Matlab</a:t>
              </a:r>
              <a:r>
                <a:rPr lang="en-US" sz="1800" dirty="0">
                  <a:latin typeface="+mj-lt"/>
                  <a:ea typeface="ＭＳ Ｐゴシック" pitchFamily="28" charset="-128"/>
                  <a:cs typeface="ＭＳ Ｐゴシック" pitchFamily="28" charset="-128"/>
                </a:rPr>
                <a:t> </a:t>
              </a:r>
            </a:p>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mj-lt"/>
                  <a:ea typeface="ＭＳ Ｐゴシック" pitchFamily="28" charset="-128"/>
                  <a:cs typeface="ＭＳ Ｐゴシック" pitchFamily="28" charset="-128"/>
                </a:rPr>
                <a:t>or Python Function</a:t>
              </a:r>
              <a:endPar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endParaRPr>
            </a:p>
          </p:txBody>
        </p:sp>
        <p:cxnSp>
          <p:nvCxnSpPr>
            <p:cNvPr id="47" name="Straight Arrow Connector 46">
              <a:extLst>
                <a:ext uri="{FF2B5EF4-FFF2-40B4-BE49-F238E27FC236}">
                  <a16:creationId xmlns:a16="http://schemas.microsoft.com/office/drawing/2014/main" id="{AEA47F61-4C21-939C-3009-3B1866CBB051}"/>
                </a:ext>
              </a:extLst>
            </p:cNvPr>
            <p:cNvCxnSpPr>
              <a:cxnSpLocks/>
              <a:stCxn id="8" idx="2"/>
              <a:endCxn id="12" idx="0"/>
            </p:cNvCxnSpPr>
            <p:nvPr/>
          </p:nvCxnSpPr>
          <p:spPr bwMode="auto">
            <a:xfrm>
              <a:off x="1943239" y="3052376"/>
              <a:ext cx="0" cy="45362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54" name="Rounded Rectangle 53">
              <a:extLst>
                <a:ext uri="{FF2B5EF4-FFF2-40B4-BE49-F238E27FC236}">
                  <a16:creationId xmlns:a16="http://schemas.microsoft.com/office/drawing/2014/main" id="{762659D9-B8E8-14FD-EA3D-AE0C08DD8E2C}"/>
                </a:ext>
              </a:extLst>
            </p:cNvPr>
            <p:cNvSpPr/>
            <p:nvPr/>
          </p:nvSpPr>
          <p:spPr bwMode="auto">
            <a:xfrm>
              <a:off x="7065235" y="4220259"/>
              <a:ext cx="2314080" cy="1279458"/>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Test on data that the model has not seen</a:t>
              </a:r>
            </a:p>
          </p:txBody>
        </p:sp>
        <p:cxnSp>
          <p:nvCxnSpPr>
            <p:cNvPr id="55" name="Straight Arrow Connector 54">
              <a:extLst>
                <a:ext uri="{FF2B5EF4-FFF2-40B4-BE49-F238E27FC236}">
                  <a16:creationId xmlns:a16="http://schemas.microsoft.com/office/drawing/2014/main" id="{E1FBA5F2-46CD-57C6-9DE4-F10AB210EC93}"/>
                </a:ext>
              </a:extLst>
            </p:cNvPr>
            <p:cNvCxnSpPr>
              <a:cxnSpLocks/>
              <a:stCxn id="40" idx="2"/>
              <a:endCxn id="54" idx="0"/>
            </p:cNvCxnSpPr>
            <p:nvPr/>
          </p:nvCxnSpPr>
          <p:spPr bwMode="auto">
            <a:xfrm flipH="1">
              <a:off x="8222275" y="3707338"/>
              <a:ext cx="3485" cy="51292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1" name="Rounded Rectangle 60">
              <a:extLst>
                <a:ext uri="{FF2B5EF4-FFF2-40B4-BE49-F238E27FC236}">
                  <a16:creationId xmlns:a16="http://schemas.microsoft.com/office/drawing/2014/main" id="{8287FC92-9AD7-728B-54A3-1E0B972594AA}"/>
                </a:ext>
              </a:extLst>
            </p:cNvPr>
            <p:cNvSpPr/>
            <p:nvPr/>
          </p:nvSpPr>
          <p:spPr bwMode="auto">
            <a:xfrm>
              <a:off x="5081288" y="5810361"/>
              <a:ext cx="2640740" cy="513675"/>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accuracy</a:t>
              </a:r>
            </a:p>
          </p:txBody>
        </p:sp>
        <p:cxnSp>
          <p:nvCxnSpPr>
            <p:cNvPr id="63" name="Straight Arrow Connector 62">
              <a:extLst>
                <a:ext uri="{FF2B5EF4-FFF2-40B4-BE49-F238E27FC236}">
                  <a16:creationId xmlns:a16="http://schemas.microsoft.com/office/drawing/2014/main" id="{E1C0A609-DBCB-CDCC-7655-F19CC1C16197}"/>
                </a:ext>
              </a:extLst>
            </p:cNvPr>
            <p:cNvCxnSpPr>
              <a:cxnSpLocks/>
              <a:stCxn id="54" idx="2"/>
              <a:endCxn id="61" idx="3"/>
            </p:cNvCxnSpPr>
            <p:nvPr/>
          </p:nvCxnSpPr>
          <p:spPr bwMode="auto">
            <a:xfrm flipH="1">
              <a:off x="7722028" y="5499716"/>
              <a:ext cx="500247" cy="56748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67" name="Rounded Rectangle 66">
              <a:extLst>
                <a:ext uri="{FF2B5EF4-FFF2-40B4-BE49-F238E27FC236}">
                  <a16:creationId xmlns:a16="http://schemas.microsoft.com/office/drawing/2014/main" id="{20CBC0DB-4567-7D20-9E48-1A292DBBAFF4}"/>
                </a:ext>
              </a:extLst>
            </p:cNvPr>
            <p:cNvSpPr/>
            <p:nvPr/>
          </p:nvSpPr>
          <p:spPr bwMode="auto">
            <a:xfrm>
              <a:off x="1929677" y="5813514"/>
              <a:ext cx="2640740" cy="513675"/>
            </a:xfrm>
            <a:prstGeom prst="round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mj-lt"/>
                  <a:ea typeface="ＭＳ Ｐゴシック" pitchFamily="28" charset="-128"/>
                  <a:cs typeface="ＭＳ Ｐゴシック" pitchFamily="28" charset="-128"/>
                </a:rPr>
                <a:t>Model novelty</a:t>
              </a:r>
            </a:p>
          </p:txBody>
        </p:sp>
        <p:cxnSp>
          <p:nvCxnSpPr>
            <p:cNvPr id="68" name="Straight Arrow Connector 67">
              <a:extLst>
                <a:ext uri="{FF2B5EF4-FFF2-40B4-BE49-F238E27FC236}">
                  <a16:creationId xmlns:a16="http://schemas.microsoft.com/office/drawing/2014/main" id="{F95690E8-078A-8C95-5F25-98AB7A414A84}"/>
                </a:ext>
              </a:extLst>
            </p:cNvPr>
            <p:cNvCxnSpPr>
              <a:cxnSpLocks/>
              <a:stCxn id="61" idx="1"/>
              <a:endCxn id="67" idx="3"/>
            </p:cNvCxnSpPr>
            <p:nvPr/>
          </p:nvCxnSpPr>
          <p:spPr bwMode="auto">
            <a:xfrm flipH="1">
              <a:off x="4570417" y="6067199"/>
              <a:ext cx="510871" cy="315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80" name="Straight Arrow Connector 79">
              <a:extLst>
                <a:ext uri="{FF2B5EF4-FFF2-40B4-BE49-F238E27FC236}">
                  <a16:creationId xmlns:a16="http://schemas.microsoft.com/office/drawing/2014/main" id="{A8C16204-9521-27D7-AF71-03ADC111E3F0}"/>
                </a:ext>
              </a:extLst>
            </p:cNvPr>
            <p:cNvCxnSpPr>
              <a:cxnSpLocks/>
              <a:stCxn id="67" idx="0"/>
              <a:endCxn id="12" idx="2"/>
            </p:cNvCxnSpPr>
            <p:nvPr/>
          </p:nvCxnSpPr>
          <p:spPr bwMode="auto">
            <a:xfrm flipH="1" flipV="1">
              <a:off x="1943239" y="5275283"/>
              <a:ext cx="1306808" cy="53823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grpSp>
      <p:cxnSp>
        <p:nvCxnSpPr>
          <p:cNvPr id="84" name="Straight Arrow Connector 83">
            <a:extLst>
              <a:ext uri="{FF2B5EF4-FFF2-40B4-BE49-F238E27FC236}">
                <a16:creationId xmlns:a16="http://schemas.microsoft.com/office/drawing/2014/main" id="{9AB999BC-A96E-2E7D-1F3C-64CB95358F6C}"/>
              </a:ext>
            </a:extLst>
          </p:cNvPr>
          <p:cNvCxnSpPr>
            <a:cxnSpLocks/>
            <a:stCxn id="40" idx="3"/>
          </p:cNvCxnSpPr>
          <p:nvPr/>
        </p:nvCxnSpPr>
        <p:spPr bwMode="auto">
          <a:xfrm>
            <a:off x="7603151" y="3039792"/>
            <a:ext cx="1146993"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88" name="TextBox 87">
            <a:extLst>
              <a:ext uri="{FF2B5EF4-FFF2-40B4-BE49-F238E27FC236}">
                <a16:creationId xmlns:a16="http://schemas.microsoft.com/office/drawing/2014/main" id="{34D4921F-48FB-BA8B-5186-0563A979F29A}"/>
              </a:ext>
            </a:extLst>
          </p:cNvPr>
          <p:cNvSpPr txBox="1"/>
          <p:nvPr/>
        </p:nvSpPr>
        <p:spPr>
          <a:xfrm>
            <a:off x="7633594" y="2506649"/>
            <a:ext cx="1239442" cy="461665"/>
          </a:xfrm>
          <a:prstGeom prst="rect">
            <a:avLst/>
          </a:prstGeom>
          <a:noFill/>
        </p:spPr>
        <p:txBody>
          <a:bodyPr wrap="none" rtlCol="0">
            <a:spAutoFit/>
          </a:bodyPr>
          <a:lstStyle/>
          <a:p>
            <a:r>
              <a:rPr lang="en-US" dirty="0">
                <a:latin typeface="+mj-lt"/>
              </a:rPr>
              <a:t>submit</a:t>
            </a:r>
          </a:p>
        </p:txBody>
      </p:sp>
      <p:cxnSp>
        <p:nvCxnSpPr>
          <p:cNvPr id="95" name="Straight Arrow Connector 94">
            <a:extLst>
              <a:ext uri="{FF2B5EF4-FFF2-40B4-BE49-F238E27FC236}">
                <a16:creationId xmlns:a16="http://schemas.microsoft.com/office/drawing/2014/main" id="{C75150F3-0E21-7669-0F6F-95172643C710}"/>
              </a:ext>
            </a:extLst>
          </p:cNvPr>
          <p:cNvCxnSpPr>
            <a:cxnSpLocks/>
            <a:stCxn id="54" idx="3"/>
          </p:cNvCxnSpPr>
          <p:nvPr/>
        </p:nvCxnSpPr>
        <p:spPr bwMode="auto">
          <a:xfrm>
            <a:off x="7904558" y="4973968"/>
            <a:ext cx="845586"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98" name="TextBox 97">
            <a:extLst>
              <a:ext uri="{FF2B5EF4-FFF2-40B4-BE49-F238E27FC236}">
                <a16:creationId xmlns:a16="http://schemas.microsoft.com/office/drawing/2014/main" id="{D029B91B-DA82-5677-41A2-B7F9D4DE4D70}"/>
              </a:ext>
            </a:extLst>
          </p:cNvPr>
          <p:cNvSpPr txBox="1"/>
          <p:nvPr/>
        </p:nvSpPr>
        <p:spPr>
          <a:xfrm>
            <a:off x="7904558" y="4416498"/>
            <a:ext cx="1239442" cy="461665"/>
          </a:xfrm>
          <a:prstGeom prst="rect">
            <a:avLst/>
          </a:prstGeom>
          <a:noFill/>
        </p:spPr>
        <p:txBody>
          <a:bodyPr wrap="none" rtlCol="0">
            <a:spAutoFit/>
          </a:bodyPr>
          <a:lstStyle/>
          <a:p>
            <a:r>
              <a:rPr lang="en-US" dirty="0">
                <a:latin typeface="+mj-lt"/>
              </a:rPr>
              <a:t>submit</a:t>
            </a:r>
          </a:p>
        </p:txBody>
      </p:sp>
      <p:sp>
        <p:nvSpPr>
          <p:cNvPr id="5" name="TextBox 4">
            <a:extLst>
              <a:ext uri="{FF2B5EF4-FFF2-40B4-BE49-F238E27FC236}">
                <a16:creationId xmlns:a16="http://schemas.microsoft.com/office/drawing/2014/main" id="{C8848D6A-2417-B5B6-5791-53763037987B}"/>
              </a:ext>
            </a:extLst>
          </p:cNvPr>
          <p:cNvSpPr txBox="1"/>
          <p:nvPr/>
        </p:nvSpPr>
        <p:spPr>
          <a:xfrm>
            <a:off x="674953" y="989914"/>
            <a:ext cx="1523174" cy="369332"/>
          </a:xfrm>
          <a:prstGeom prst="rect">
            <a:avLst/>
          </a:prstGeom>
          <a:noFill/>
        </p:spPr>
        <p:txBody>
          <a:bodyPr wrap="none" rtlCol="0">
            <a:spAutoFit/>
          </a:bodyPr>
          <a:lstStyle/>
          <a:p>
            <a:r>
              <a:rPr lang="en-US" sz="1800" b="1" dirty="0">
                <a:latin typeface="+mj-lt"/>
              </a:rPr>
              <a:t>Next step:</a:t>
            </a:r>
          </a:p>
        </p:txBody>
      </p:sp>
      <p:sp>
        <p:nvSpPr>
          <p:cNvPr id="6" name="TextBox 5">
            <a:extLst>
              <a:ext uri="{FF2B5EF4-FFF2-40B4-BE49-F238E27FC236}">
                <a16:creationId xmlns:a16="http://schemas.microsoft.com/office/drawing/2014/main" id="{B39B4F06-F05D-BE99-813B-BEB0BE9AA17A}"/>
              </a:ext>
            </a:extLst>
          </p:cNvPr>
          <p:cNvSpPr txBox="1"/>
          <p:nvPr/>
        </p:nvSpPr>
        <p:spPr>
          <a:xfrm>
            <a:off x="677198" y="1506570"/>
            <a:ext cx="1645002" cy="369332"/>
          </a:xfrm>
          <a:prstGeom prst="rect">
            <a:avLst/>
          </a:prstGeom>
          <a:noFill/>
        </p:spPr>
        <p:txBody>
          <a:bodyPr wrap="none" rtlCol="0">
            <a:spAutoFit/>
          </a:bodyPr>
          <a:lstStyle/>
          <a:p>
            <a:r>
              <a:rPr lang="en-US" sz="1800" b="1" dirty="0">
                <a:latin typeface="+mj-lt"/>
              </a:rPr>
              <a:t>Long cycle: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9CD248-DAB2-5FBB-25FA-96E04ACCD592}"/>
                  </a:ext>
                </a:extLst>
              </p:cNvPr>
              <p:cNvSpPr txBox="1"/>
              <p:nvPr/>
            </p:nvSpPr>
            <p:spPr>
              <a:xfrm>
                <a:off x="2273288" y="1434156"/>
                <a:ext cx="5848259" cy="624082"/>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r>
                        <a:rPr lang="en-US" sz="2400" i="1">
                          <a:effectLst/>
                          <a:latin typeface="Cambria Math" panose="02040503050406030204" pitchFamily="18" charset="0"/>
                          <a:ea typeface="DengXian" panose="02010600030101010101" pitchFamily="2" charset="-122"/>
                          <a:cs typeface="Times New Roman" panose="02020603050405020304" pitchFamily="18" charset="0"/>
                        </a:rPr>
                        <m:t>𝑓𝑢𝑛𝑐𝑡𝑖𝑜𝑛</m:t>
                      </m:r>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𝐻</m:t>
                      </m:r>
                      <m:d>
                        <m:d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𝐵</m:t>
                          </m:r>
                        </m:e>
                        <m:sub>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𝑡</m:t>
                              </m:r>
                            </m:e>
                            <m:sub>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2</m:t>
                              </m:r>
                            </m:sub>
                          </m:sSub>
                        </m:sub>
                      </m:sSub>
                      <m:r>
                        <a:rPr lang="en-US" sz="2400" i="1">
                          <a:effectLst/>
                          <a:latin typeface="Cambria Math" panose="02040503050406030204" pitchFamily="18" charset="0"/>
                          <a:ea typeface="DengXian" panose="02010600030101010101" pitchFamily="2" charset="-122"/>
                          <a:cs typeface="Times New Roman" panose="02020603050405020304" pitchFamily="18" charset="0"/>
                        </a:rPr>
                        <m:t>, </m:t>
                      </m:r>
                      <m:r>
                        <a:rPr lang="en-US" sz="2400" b="0" i="1" smtClean="0">
                          <a:effectLst/>
                          <a:latin typeface="Cambria Math" panose="02040503050406030204" pitchFamily="18" charset="0"/>
                          <a:ea typeface="DengXian" panose="02010600030101010101" pitchFamily="2" charset="-122"/>
                          <a:cs typeface="Times New Roman" panose="02020603050405020304" pitchFamily="18" charset="0"/>
                        </a:rPr>
                        <m:t>𝑇</m:t>
                      </m:r>
                      <m:r>
                        <a:rPr lang="en-US" sz="24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en-US" sz="2000" dirty="0">
                  <a:effectLst/>
                  <a:latin typeface="+mj-lt"/>
                  <a:ea typeface="DengXian" panose="02010600030101010101" pitchFamily="2"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39CD248-DAB2-5FBB-25FA-96E04ACCD592}"/>
                  </a:ext>
                </a:extLst>
              </p:cNvPr>
              <p:cNvSpPr txBox="1">
                <a:spLocks noRot="1" noChangeAspect="1" noMove="1" noResize="1" noEditPoints="1" noAdjustHandles="1" noChangeArrowheads="1" noChangeShapeType="1" noTextEdit="1"/>
              </p:cNvSpPr>
              <p:nvPr/>
            </p:nvSpPr>
            <p:spPr>
              <a:xfrm>
                <a:off x="2273288" y="1434156"/>
                <a:ext cx="5848259" cy="62408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5780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4DC024-A2C7-5770-BAAB-90FA53E2C85D}"/>
              </a:ext>
            </a:extLst>
          </p:cNvPr>
          <p:cNvSpPr>
            <a:spLocks noGrp="1"/>
          </p:cNvSpPr>
          <p:nvPr>
            <p:ph idx="1"/>
          </p:nvPr>
        </p:nvSpPr>
        <p:spPr>
          <a:xfrm>
            <a:off x="228600" y="1041327"/>
            <a:ext cx="8686800" cy="4572000"/>
          </a:xfrm>
        </p:spPr>
        <p:txBody>
          <a:bodyPr>
            <a:normAutofit/>
          </a:bodyPr>
          <a:lstStyle/>
          <a:p>
            <a:r>
              <a:rPr lang="en-US" sz="1600" b="1" dirty="0">
                <a:latin typeface="+mj-lt"/>
              </a:rPr>
              <a:t>Winning solution: a </a:t>
            </a:r>
            <a:r>
              <a:rPr lang="en-US" sz="1600" b="1" dirty="0">
                <a:solidFill>
                  <a:srgbClr val="C00000"/>
                </a:solidFill>
                <a:latin typeface="+mj-lt"/>
              </a:rPr>
              <a:t>simple, robust, </a:t>
            </a:r>
            <a:r>
              <a:rPr lang="en-US" sz="1600" b="1" dirty="0">
                <a:latin typeface="+mj-lt"/>
              </a:rPr>
              <a:t>and </a:t>
            </a:r>
            <a:r>
              <a:rPr lang="en-US" sz="1600" b="1" dirty="0">
                <a:solidFill>
                  <a:srgbClr val="C00000"/>
                </a:solidFill>
                <a:latin typeface="+mj-lt"/>
              </a:rPr>
              <a:t>trustworthy </a:t>
            </a:r>
            <a:r>
              <a:rPr lang="en-US" sz="1600" b="1" dirty="0">
                <a:latin typeface="+mj-lt"/>
              </a:rPr>
              <a:t>method to </a:t>
            </a:r>
          </a:p>
          <a:p>
            <a:pPr marL="0" indent="0">
              <a:buNone/>
            </a:pPr>
            <a:r>
              <a:rPr lang="en-US" sz="1600" b="1" dirty="0">
                <a:latin typeface="+mj-lt"/>
              </a:rPr>
              <a:t>	(1) </a:t>
            </a:r>
            <a:r>
              <a:rPr lang="en-US" sz="1600" b="1" dirty="0">
                <a:solidFill>
                  <a:srgbClr val="C00000"/>
                </a:solidFill>
                <a:latin typeface="+mj-lt"/>
              </a:rPr>
              <a:t>accurately </a:t>
            </a:r>
            <a:r>
              <a:rPr lang="en-US" sz="1600" b="1" dirty="0">
                <a:latin typeface="+mj-lt"/>
              </a:rPr>
              <a:t>predict power magnetic behaviors</a:t>
            </a:r>
          </a:p>
          <a:p>
            <a:pPr marL="0" indent="0">
              <a:buNone/>
            </a:pPr>
            <a:r>
              <a:rPr lang="en-US" sz="1600" b="1" dirty="0">
                <a:latin typeface="+mj-lt"/>
              </a:rPr>
              <a:t>	(2) </a:t>
            </a:r>
            <a:r>
              <a:rPr lang="en-US" sz="1600" b="1" dirty="0">
                <a:solidFill>
                  <a:srgbClr val="C00000"/>
                </a:solidFill>
                <a:latin typeface="+mj-lt"/>
              </a:rPr>
              <a:t>efficiently</a:t>
            </a:r>
            <a:r>
              <a:rPr lang="en-US" sz="1600" b="1" dirty="0">
                <a:latin typeface="+mj-lt"/>
              </a:rPr>
              <a:t> use the training data</a:t>
            </a:r>
          </a:p>
          <a:p>
            <a:pPr marL="0" indent="0">
              <a:buNone/>
            </a:pPr>
            <a:r>
              <a:rPr lang="en-US" sz="1600" b="1" dirty="0">
                <a:latin typeface="+mj-lt"/>
              </a:rPr>
              <a:t>	(3) provide </a:t>
            </a:r>
            <a:r>
              <a:rPr lang="en-US" sz="1600" b="1" dirty="0">
                <a:solidFill>
                  <a:srgbClr val="C00000"/>
                </a:solidFill>
                <a:latin typeface="+mj-lt"/>
              </a:rPr>
              <a:t>useful design insights</a:t>
            </a:r>
          </a:p>
          <a:p>
            <a:pPr marL="0" indent="0">
              <a:buNone/>
            </a:pPr>
            <a:r>
              <a:rPr lang="en-US" sz="1600" b="1" dirty="0">
                <a:solidFill>
                  <a:srgbClr val="C00000"/>
                </a:solidFill>
                <a:latin typeface="+mj-lt"/>
              </a:rPr>
              <a:t>	</a:t>
            </a:r>
            <a:r>
              <a:rPr lang="en-US" sz="1600" b="1" dirty="0">
                <a:latin typeface="+mj-lt"/>
              </a:rPr>
              <a:t>(4) </a:t>
            </a:r>
            <a:r>
              <a:rPr lang="en-US" sz="1600" b="1" dirty="0">
                <a:solidFill>
                  <a:srgbClr val="C00000"/>
                </a:solidFill>
                <a:latin typeface="+mj-lt"/>
              </a:rPr>
              <a:t>advance</a:t>
            </a:r>
            <a:r>
              <a:rPr lang="en-US" sz="1600" b="1" dirty="0">
                <a:latin typeface="+mj-lt"/>
              </a:rPr>
              <a:t> understanding about power magnetics</a:t>
            </a:r>
          </a:p>
          <a:p>
            <a:pPr marL="0" indent="0">
              <a:buNone/>
            </a:pPr>
            <a:r>
              <a:rPr lang="en-US" sz="1400" b="1" dirty="0">
                <a:latin typeface="+mj-lt"/>
              </a:rPr>
              <a:t>	</a:t>
            </a:r>
            <a:r>
              <a:rPr lang="en-US" sz="1600" b="1" dirty="0">
                <a:latin typeface="+mj-lt"/>
              </a:rPr>
              <a:t>(5) other novel contributions to the field</a:t>
            </a:r>
          </a:p>
          <a:p>
            <a:pPr marL="0" indent="0">
              <a:buNone/>
            </a:pPr>
            <a:endParaRPr lang="en-US" sz="1400" b="1" dirty="0">
              <a:latin typeface="+mj-lt"/>
            </a:endParaRPr>
          </a:p>
          <a:p>
            <a:r>
              <a:rPr lang="en-US" sz="1600" b="1" dirty="0">
                <a:latin typeface="+mj-lt"/>
              </a:rPr>
              <a:t>Model performance: </a:t>
            </a:r>
            <a:r>
              <a:rPr lang="en-US" sz="1600" dirty="0">
                <a:latin typeface="+mj-lt"/>
              </a:rPr>
              <a:t>95</a:t>
            </a:r>
            <a:r>
              <a:rPr lang="en-US" sz="1600" baseline="30000" dirty="0">
                <a:latin typeface="+mj-lt"/>
              </a:rPr>
              <a:t>th</a:t>
            </a:r>
            <a:r>
              <a:rPr lang="en-US" sz="1600" dirty="0">
                <a:latin typeface="+mj-lt"/>
              </a:rPr>
              <a:t> percentile error on RMS error in B-H sequence.</a:t>
            </a:r>
          </a:p>
          <a:p>
            <a:r>
              <a:rPr lang="en-US" sz="1600" b="1" dirty="0">
                <a:latin typeface="+mj-lt"/>
              </a:rPr>
              <a:t>Model size: </a:t>
            </a:r>
            <a:r>
              <a:rPr lang="en-US" sz="1600" dirty="0">
                <a:latin typeface="+mj-lt"/>
              </a:rPr>
              <a:t>number of material-specific parameters that need to be kept in the model. Jointly evaluated by submitted package size and code review. </a:t>
            </a:r>
          </a:p>
          <a:p>
            <a:r>
              <a:rPr lang="en-US" sz="1600" b="1" dirty="0">
                <a:latin typeface="+mj-lt"/>
              </a:rPr>
              <a:t>Model novelty: </a:t>
            </a:r>
            <a:r>
              <a:rPr lang="en-US" sz="1600" dirty="0">
                <a:latin typeface="+mj-lt"/>
              </a:rPr>
              <a:t>new insights and new methods in physical understanding, data processing, model development, and anything else related to power magnetics.</a:t>
            </a:r>
          </a:p>
          <a:p>
            <a:r>
              <a:rPr lang="en-US" sz="1600" b="1" dirty="0">
                <a:latin typeface="+mj-lt"/>
              </a:rPr>
              <a:t>Model generality: </a:t>
            </a:r>
            <a:r>
              <a:rPr lang="en-US" sz="1600" dirty="0">
                <a:latin typeface="+mj-lt"/>
              </a:rPr>
              <a:t>extending the developed model to different materials.</a:t>
            </a:r>
          </a:p>
          <a:p>
            <a:endParaRPr lang="en-US" sz="1600" dirty="0">
              <a:latin typeface="+mj-lt"/>
            </a:endParaRPr>
          </a:p>
        </p:txBody>
      </p:sp>
      <p:sp>
        <p:nvSpPr>
          <p:cNvPr id="3" name="Title 2">
            <a:extLst>
              <a:ext uri="{FF2B5EF4-FFF2-40B4-BE49-F238E27FC236}">
                <a16:creationId xmlns:a16="http://schemas.microsoft.com/office/drawing/2014/main" id="{8530F39B-5CB3-45B1-D40B-09A840EEE339}"/>
              </a:ext>
            </a:extLst>
          </p:cNvPr>
          <p:cNvSpPr>
            <a:spLocks noGrp="1"/>
          </p:cNvSpPr>
          <p:nvPr>
            <p:ph type="title"/>
          </p:nvPr>
        </p:nvSpPr>
        <p:spPr/>
        <p:txBody>
          <a:bodyPr/>
          <a:lstStyle/>
          <a:p>
            <a:r>
              <a:rPr lang="en-US" dirty="0">
                <a:latin typeface="+mj-lt"/>
              </a:rPr>
              <a:t>Evaluation Criteria</a:t>
            </a:r>
          </a:p>
        </p:txBody>
      </p:sp>
      <p:sp>
        <p:nvSpPr>
          <p:cNvPr id="4" name="Slide Number Placeholder 3">
            <a:extLst>
              <a:ext uri="{FF2B5EF4-FFF2-40B4-BE49-F238E27FC236}">
                <a16:creationId xmlns:a16="http://schemas.microsoft.com/office/drawing/2014/main" id="{8E650F40-27D5-FEB1-F051-A0AD67EC8E8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17</a:t>
            </a:fld>
            <a:endParaRPr lang="en-US" dirty="0">
              <a:latin typeface="+mj-lt"/>
            </a:endParaRPr>
          </a:p>
        </p:txBody>
      </p:sp>
      <p:sp>
        <p:nvSpPr>
          <p:cNvPr id="8" name="TextBox 7">
            <a:extLst>
              <a:ext uri="{FF2B5EF4-FFF2-40B4-BE49-F238E27FC236}">
                <a16:creationId xmlns:a16="http://schemas.microsoft.com/office/drawing/2014/main" id="{AEAF97FD-4452-54A5-5B26-4D0A16D7459E}"/>
              </a:ext>
            </a:extLst>
          </p:cNvPr>
          <p:cNvSpPr txBox="1"/>
          <p:nvPr/>
        </p:nvSpPr>
        <p:spPr>
          <a:xfrm>
            <a:off x="1238491" y="5373153"/>
            <a:ext cx="3888650" cy="972317"/>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Charles Sullivan, Dartmouth, USA	</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David Perreault, MIT, USA</a:t>
            </a:r>
          </a:p>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SY Ron Hui, </a:t>
            </a:r>
            <a:r>
              <a:rPr lang="en-US" sz="1400" dirty="0">
                <a:latin typeface="+mj-lt"/>
                <a:ea typeface="DengXian" panose="02010600030101010101" pitchFamily="2" charset="-122"/>
                <a:cs typeface="Arial" panose="020B0604020202020204" pitchFamily="34" charset="0"/>
              </a:rPr>
              <a:t>CUHK,</a:t>
            </a:r>
            <a:r>
              <a:rPr lang="en-US" sz="1400" dirty="0">
                <a:effectLst/>
                <a:latin typeface="+mj-lt"/>
                <a:ea typeface="DengXian" panose="02010600030101010101" pitchFamily="2" charset="-122"/>
                <a:cs typeface="Arial" panose="020B0604020202020204" pitchFamily="34" charset="0"/>
              </a:rPr>
              <a:t> </a:t>
            </a:r>
            <a:r>
              <a:rPr lang="en-US" sz="1400" dirty="0">
                <a:latin typeface="+mj-lt"/>
                <a:ea typeface="DengXian" panose="02010600030101010101" pitchFamily="2" charset="-122"/>
                <a:cs typeface="Arial" panose="020B0604020202020204" pitchFamily="34" charset="0"/>
              </a:rPr>
              <a:t>Hongkong</a:t>
            </a:r>
            <a:endParaRPr lang="en-US" sz="1400" dirty="0">
              <a:effectLst/>
              <a:latin typeface="+mj-lt"/>
              <a:ea typeface="DengXian"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06AB00DD-4327-0997-3ECE-243EFA516C1A}"/>
              </a:ext>
            </a:extLst>
          </p:cNvPr>
          <p:cNvSpPr txBox="1"/>
          <p:nvPr/>
        </p:nvSpPr>
        <p:spPr>
          <a:xfrm>
            <a:off x="4127460" y="5711707"/>
            <a:ext cx="3778049" cy="635623"/>
          </a:xfrm>
          <a:prstGeom prst="rect">
            <a:avLst/>
          </a:prstGeom>
          <a:noFill/>
        </p:spPr>
        <p:txBody>
          <a:bodyPr wrap="square">
            <a:spAutoFit/>
          </a:bodyPr>
          <a:lstStyle/>
          <a:p>
            <a:pPr>
              <a:lnSpc>
                <a:spcPct val="107000"/>
              </a:lnSpc>
              <a:spcBef>
                <a:spcPts val="0"/>
              </a:spcBef>
              <a:spcAft>
                <a:spcPts val="800"/>
              </a:spcAft>
              <a:buFont typeface="Arial" panose="020B0604020202020204" pitchFamily="34" charset="0"/>
              <a:buChar char="•"/>
            </a:pPr>
            <a:r>
              <a:rPr lang="en-US" sz="1400" dirty="0">
                <a:effectLst/>
                <a:latin typeface="+mj-lt"/>
                <a:ea typeface="DengXian" panose="02010600030101010101" pitchFamily="2" charset="-122"/>
                <a:cs typeface="Arial" panose="020B0604020202020204" pitchFamily="34" charset="0"/>
              </a:rPr>
              <a:t>Jürgen Biela, ETH Zurich, Switzerland</a:t>
            </a:r>
          </a:p>
          <a:p>
            <a:pPr>
              <a:lnSpc>
                <a:spcPct val="107000"/>
              </a:lnSpc>
              <a:spcBef>
                <a:spcPts val="0"/>
              </a:spcBef>
              <a:spcAft>
                <a:spcPts val="800"/>
              </a:spcAft>
              <a:buFont typeface="Arial" panose="020B0604020202020204" pitchFamily="34" charset="0"/>
              <a:buChar char="•"/>
            </a:pPr>
            <a:r>
              <a:rPr lang="en-US" sz="1400" dirty="0">
                <a:latin typeface="+mj-lt"/>
                <a:ea typeface="DengXian" panose="02010600030101010101" pitchFamily="2" charset="-122"/>
                <a:cs typeface="Arial" panose="020B0604020202020204" pitchFamily="34" charset="0"/>
              </a:rPr>
              <a:t>Dragan </a:t>
            </a:r>
            <a:r>
              <a:rPr lang="en-US" sz="1400" dirty="0" err="1">
                <a:latin typeface="+mj-lt"/>
                <a:ea typeface="DengXian" panose="02010600030101010101" pitchFamily="2" charset="-122"/>
                <a:cs typeface="Arial" panose="020B0604020202020204" pitchFamily="34" charset="0"/>
              </a:rPr>
              <a:t>Maksimovic</a:t>
            </a:r>
            <a:r>
              <a:rPr lang="en-US" sz="1400" dirty="0">
                <a:latin typeface="+mj-lt"/>
                <a:ea typeface="DengXian" panose="02010600030101010101" pitchFamily="2" charset="-122"/>
                <a:cs typeface="Arial" panose="020B0604020202020204" pitchFamily="34" charset="0"/>
              </a:rPr>
              <a:t>, UC Boulder, USA</a:t>
            </a:r>
          </a:p>
        </p:txBody>
      </p:sp>
      <p:sp>
        <p:nvSpPr>
          <p:cNvPr id="11" name="TextBox 10">
            <a:extLst>
              <a:ext uri="{FF2B5EF4-FFF2-40B4-BE49-F238E27FC236}">
                <a16:creationId xmlns:a16="http://schemas.microsoft.com/office/drawing/2014/main" id="{13B114F4-3040-B742-9CBF-8C70CFE5E98E}"/>
              </a:ext>
            </a:extLst>
          </p:cNvPr>
          <p:cNvSpPr txBox="1"/>
          <p:nvPr/>
        </p:nvSpPr>
        <p:spPr>
          <a:xfrm>
            <a:off x="227360" y="5065703"/>
            <a:ext cx="7344136" cy="338554"/>
          </a:xfrm>
          <a:prstGeom prst="rect">
            <a:avLst/>
          </a:prstGeom>
          <a:noFill/>
        </p:spPr>
        <p:txBody>
          <a:bodyPr wrap="square" rtlCol="0">
            <a:spAutoFit/>
          </a:bodyPr>
          <a:lstStyle/>
          <a:p>
            <a:r>
              <a:rPr lang="en-US" sz="1600" b="1" dirty="0">
                <a:latin typeface="+mj-lt"/>
              </a:rPr>
              <a:t>Final Winners selected by the Academic Advisory Committee:</a:t>
            </a:r>
          </a:p>
        </p:txBody>
      </p:sp>
    </p:spTree>
    <p:extLst>
      <p:ext uri="{BB962C8B-B14F-4D97-AF65-F5344CB8AC3E}">
        <p14:creationId xmlns:p14="http://schemas.microsoft.com/office/powerpoint/2010/main" val="261991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86FF14-359B-C12E-DE31-A301AB797F3A}"/>
              </a:ext>
            </a:extLst>
          </p:cNvPr>
          <p:cNvSpPr>
            <a:spLocks noGrp="1"/>
          </p:cNvSpPr>
          <p:nvPr>
            <p:ph idx="1"/>
          </p:nvPr>
        </p:nvSpPr>
        <p:spPr>
          <a:xfrm>
            <a:off x="457200" y="1063495"/>
            <a:ext cx="8229600" cy="5104855"/>
          </a:xfrm>
        </p:spPr>
        <p:txBody>
          <a:bodyPr>
            <a:normAutofit/>
          </a:bodyPr>
          <a:lstStyle/>
          <a:p>
            <a:r>
              <a:rPr lang="en-US" sz="1600" b="1" dirty="0">
                <a:effectLst/>
                <a:latin typeface="+mj-lt"/>
                <a:ea typeface="DengXian" panose="02010600030101010101" pitchFamily="2" charset="-122"/>
                <a:cs typeface="Times New Roman" panose="02020603050405020304" pitchFamily="18" charset="0"/>
              </a:rPr>
              <a:t>Eligibility: </a:t>
            </a:r>
            <a:r>
              <a:rPr lang="en-US" sz="1600" dirty="0">
                <a:effectLst/>
                <a:latin typeface="+mj-lt"/>
                <a:ea typeface="DengXian" panose="02010600030101010101" pitchFamily="2" charset="-122"/>
                <a:cs typeface="Times New Roman" panose="02020603050405020304" pitchFamily="18" charset="0"/>
              </a:rPr>
              <a:t>To confirm eligibility, potential participating schools must submit a Letter of INTENT (attached) by </a:t>
            </a:r>
            <a:r>
              <a:rPr lang="en-US" sz="1600" b="1" dirty="0">
                <a:solidFill>
                  <a:srgbClr val="C00000"/>
                </a:solidFill>
                <a:effectLst/>
                <a:latin typeface="+mj-lt"/>
                <a:ea typeface="DengXian" panose="02010600030101010101" pitchFamily="2" charset="-122"/>
                <a:cs typeface="Times New Roman" panose="02020603050405020304" pitchFamily="18" charset="0"/>
              </a:rPr>
              <a:t>May 1</a:t>
            </a:r>
            <a:r>
              <a:rPr lang="en-US" sz="1600" b="1" baseline="30000" dirty="0">
                <a:solidFill>
                  <a:srgbClr val="C00000"/>
                </a:solidFill>
                <a:effectLst/>
                <a:latin typeface="+mj-lt"/>
                <a:ea typeface="DengXian" panose="02010600030101010101" pitchFamily="2" charset="-122"/>
                <a:cs typeface="Times New Roman" panose="02020603050405020304" pitchFamily="18" charset="0"/>
              </a:rPr>
              <a:t>st</a:t>
            </a:r>
            <a:r>
              <a:rPr lang="en-US" sz="1600" b="1" dirty="0">
                <a:solidFill>
                  <a:srgbClr val="C00000"/>
                </a:solidFill>
                <a:effectLst/>
                <a:latin typeface="+mj-lt"/>
                <a:ea typeface="DengXian" panose="02010600030101010101" pitchFamily="2" charset="-122"/>
                <a:cs typeface="Times New Roman" panose="02020603050405020304" pitchFamily="18" charset="0"/>
              </a:rPr>
              <a:t>, 202</a:t>
            </a:r>
            <a:r>
              <a:rPr lang="en-US" sz="1600" b="1" dirty="0">
                <a:solidFill>
                  <a:srgbClr val="C00000"/>
                </a:solidFill>
                <a:latin typeface="+mj-lt"/>
                <a:ea typeface="DengXian" panose="02010600030101010101" pitchFamily="2" charset="-122"/>
                <a:cs typeface="Times New Roman" panose="02020603050405020304" pitchFamily="18" charset="0"/>
              </a:rPr>
              <a:t>5</a:t>
            </a:r>
            <a:r>
              <a:rPr lang="en-US" sz="1600" dirty="0">
                <a:effectLst/>
                <a:latin typeface="+mj-lt"/>
                <a:ea typeface="DengXian" panose="02010600030101010101" pitchFamily="2" charset="-122"/>
                <a:cs typeface="Times New Roman" panose="02020603050405020304" pitchFamily="18" charset="0"/>
              </a:rPr>
              <a:t>, to </a:t>
            </a:r>
            <a:r>
              <a:rPr lang="en-US" sz="1600" u="sng" dirty="0">
                <a:solidFill>
                  <a:srgbClr val="0563C1"/>
                </a:solidFill>
                <a:effectLst/>
                <a:latin typeface="+mj-lt"/>
                <a:ea typeface="DengXian" panose="02010600030101010101" pitchFamily="2" charset="-122"/>
                <a:cs typeface="Times New Roman" panose="02020603050405020304" pitchFamily="18" charset="0"/>
                <a:hlinkClick r:id="rId3"/>
              </a:rPr>
              <a:t>pelsmagnet@gmail.com</a:t>
            </a:r>
            <a:r>
              <a:rPr lang="en-US" sz="1600" dirty="0">
                <a:effectLst/>
                <a:latin typeface="+mj-lt"/>
                <a:ea typeface="DengXian" panose="02010600030101010101" pitchFamily="2" charset="-122"/>
                <a:cs typeface="Times New Roman" panose="02020603050405020304" pitchFamily="18" charset="0"/>
              </a:rPr>
              <a:t>, for better coordination. </a:t>
            </a:r>
          </a:p>
          <a:p>
            <a:r>
              <a:rPr lang="en-US" sz="1600" dirty="0">
                <a:effectLst/>
                <a:latin typeface="+mj-lt"/>
                <a:ea typeface="DengXian" panose="02010600030101010101" pitchFamily="2" charset="-122"/>
                <a:cs typeface="Times New Roman" panose="02020603050405020304" pitchFamily="18" charset="0"/>
              </a:rPr>
              <a:t>For each team, the minimum student number is </a:t>
            </a:r>
            <a:r>
              <a:rPr lang="en-US" sz="1600" b="1" dirty="0">
                <a:effectLst/>
                <a:latin typeface="+mj-lt"/>
                <a:ea typeface="DengXian" panose="02010600030101010101" pitchFamily="2" charset="-122"/>
                <a:cs typeface="Times New Roman" panose="02020603050405020304" pitchFamily="18" charset="0"/>
              </a:rPr>
              <a:t>three (3)</a:t>
            </a:r>
            <a:r>
              <a:rPr lang="en-US" sz="1600" dirty="0">
                <a:effectLst/>
                <a:latin typeface="+mj-lt"/>
                <a:ea typeface="DengXian" panose="02010600030101010101" pitchFamily="2" charset="-122"/>
                <a:cs typeface="Times New Roman" panose="02020603050405020304" pitchFamily="18" charset="0"/>
              </a:rPr>
              <a:t> and the maximum student number is </a:t>
            </a:r>
            <a:r>
              <a:rPr lang="en-US" sz="1600" b="1" dirty="0">
                <a:effectLst/>
                <a:latin typeface="+mj-lt"/>
                <a:ea typeface="DengXian" panose="02010600030101010101" pitchFamily="2" charset="-122"/>
                <a:cs typeface="Times New Roman" panose="02020603050405020304" pitchFamily="18" charset="0"/>
              </a:rPr>
              <a:t>five (5)</a:t>
            </a:r>
            <a:r>
              <a:rPr lang="en-US" sz="1600" dirty="0">
                <a:effectLst/>
                <a:latin typeface="+mj-lt"/>
                <a:ea typeface="DengXian" panose="02010600030101010101" pitchFamily="2" charset="-122"/>
                <a:cs typeface="Times New Roman" panose="02020603050405020304" pitchFamily="18" charset="0"/>
              </a:rPr>
              <a:t> to qualify for the competition. Each team should consist of between </a:t>
            </a:r>
            <a:r>
              <a:rPr lang="en-US" sz="1600" b="1" dirty="0">
                <a:effectLst/>
                <a:latin typeface="+mj-lt"/>
                <a:ea typeface="DengXian" panose="02010600030101010101" pitchFamily="2" charset="-122"/>
                <a:cs typeface="Times New Roman" panose="02020603050405020304" pitchFamily="18" charset="0"/>
              </a:rPr>
              <a:t>one (1) to two (2) </a:t>
            </a:r>
            <a:r>
              <a:rPr lang="en-US" sz="1600" dirty="0">
                <a:effectLst/>
                <a:latin typeface="+mj-lt"/>
                <a:ea typeface="DengXian" panose="02010600030101010101" pitchFamily="2" charset="-122"/>
                <a:cs typeface="Times New Roman" panose="02020603050405020304" pitchFamily="18" charset="0"/>
              </a:rPr>
              <a:t>undergraduate students (B.S. or equivalent), between </a:t>
            </a:r>
            <a:r>
              <a:rPr lang="en-US" sz="1600" b="1" dirty="0">
                <a:effectLst/>
                <a:latin typeface="+mj-lt"/>
                <a:ea typeface="DengXian" panose="02010600030101010101" pitchFamily="2" charset="-122"/>
                <a:cs typeface="Times New Roman" panose="02020603050405020304" pitchFamily="18" charset="0"/>
              </a:rPr>
              <a:t>two (2) to three (3) </a:t>
            </a:r>
            <a:r>
              <a:rPr lang="en-US" sz="1600" dirty="0">
                <a:effectLst/>
                <a:latin typeface="+mj-lt"/>
                <a:ea typeface="DengXian" panose="02010600030101010101" pitchFamily="2" charset="-122"/>
                <a:cs typeface="Times New Roman" panose="02020603050405020304" pitchFamily="18" charset="0"/>
              </a:rPr>
              <a:t>graduate students (M.S./Ph.D. or equivalent), and at least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faculty advisor and optionally </a:t>
            </a:r>
            <a:r>
              <a:rPr lang="en-US" sz="1600" b="1" dirty="0">
                <a:effectLst/>
                <a:latin typeface="+mj-lt"/>
                <a:ea typeface="DengXian" panose="02010600030101010101" pitchFamily="2" charset="-122"/>
                <a:cs typeface="Times New Roman" panose="02020603050405020304" pitchFamily="18" charset="0"/>
              </a:rPr>
              <a:t>one (1)</a:t>
            </a:r>
            <a:r>
              <a:rPr lang="en-US" sz="1600" dirty="0">
                <a:effectLst/>
                <a:latin typeface="+mj-lt"/>
                <a:ea typeface="DengXian" panose="02010600030101010101" pitchFamily="2" charset="-122"/>
                <a:cs typeface="Times New Roman" panose="02020603050405020304" pitchFamily="18" charset="0"/>
              </a:rPr>
              <a:t> industry mentor. Interdisciplinary and diversified teams are highly encouraged.</a:t>
            </a:r>
          </a:p>
          <a:p>
            <a:r>
              <a:rPr lang="en-US" sz="1600" dirty="0">
                <a:latin typeface="+mj-lt"/>
                <a:ea typeface="DengXian" panose="02010600030101010101" pitchFamily="2" charset="-122"/>
                <a:cs typeface="Times New Roman" panose="02020603050405020304" pitchFamily="18" charset="0"/>
              </a:rPr>
              <a:t>Note: We will try to host as many teams as possible. We can perhaps host </a:t>
            </a:r>
            <a:r>
              <a:rPr lang="en-US" sz="1600" b="1" dirty="0">
                <a:latin typeface="+mj-lt"/>
                <a:ea typeface="DengXian" panose="02010600030101010101" pitchFamily="2" charset="-122"/>
                <a:cs typeface="Times New Roman" panose="02020603050405020304" pitchFamily="18" charset="0"/>
              </a:rPr>
              <a:t>2-3 teams per university </a:t>
            </a:r>
            <a:r>
              <a:rPr lang="en-US" sz="1600" dirty="0">
                <a:latin typeface="+mj-lt"/>
                <a:ea typeface="DengXian" panose="02010600030101010101" pitchFamily="2" charset="-122"/>
                <a:cs typeface="Times New Roman" panose="02020603050405020304" pitchFamily="18" charset="0"/>
              </a:rPr>
              <a:t>depending on the final total participating team numbers and the quality of the proposals. </a:t>
            </a:r>
          </a:p>
          <a:p>
            <a:r>
              <a:rPr lang="en-US" sz="1600" dirty="0">
                <a:effectLst/>
                <a:latin typeface="+mj-lt"/>
                <a:ea typeface="DengXian" panose="02010600030101010101" pitchFamily="2" charset="-122"/>
                <a:cs typeface="Times New Roman" panose="02020603050405020304" pitchFamily="18" charset="0"/>
              </a:rPr>
              <a:t>Members of the judging committee will be replaced if there is a conflict from the same university. Student teams will NOT be judged by experts with conflicts of interest.</a:t>
            </a:r>
          </a:p>
          <a:p>
            <a:r>
              <a:rPr lang="en-US" sz="1600" dirty="0">
                <a:latin typeface="+mj-lt"/>
                <a:ea typeface="DengXian" panose="02010600030101010101" pitchFamily="2" charset="-122"/>
                <a:cs typeface="Times New Roman" panose="02020603050405020304" pitchFamily="18" charset="0"/>
              </a:rPr>
              <a:t>We will invite </a:t>
            </a:r>
            <a:r>
              <a:rPr lang="en-US" sz="1600" b="1" dirty="0">
                <a:latin typeface="+mj-lt"/>
                <a:ea typeface="DengXian" panose="02010600030101010101" pitchFamily="2" charset="-122"/>
                <a:cs typeface="Times New Roman" panose="02020603050405020304" pitchFamily="18" charset="0"/>
              </a:rPr>
              <a:t>20-30 prominent researchers </a:t>
            </a:r>
            <a:r>
              <a:rPr lang="en-US" sz="1600" dirty="0">
                <a:latin typeface="+mj-lt"/>
                <a:ea typeface="DengXian" panose="02010600030101010101" pitchFamily="2" charset="-122"/>
                <a:cs typeface="Times New Roman" panose="02020603050405020304" pitchFamily="18" charset="0"/>
              </a:rPr>
              <a:t>from academia and industry as scientific advisors to student teams. </a:t>
            </a:r>
            <a:endParaRPr lang="en-US" sz="1600" dirty="0">
              <a:effectLst/>
              <a:latin typeface="+mj-lt"/>
              <a:ea typeface="DengXian" panose="02010600030101010101" pitchFamily="2" charset="-122"/>
              <a:cs typeface="Times New Roman" panose="02020603050405020304" pitchFamily="18" charset="0"/>
            </a:endParaRPr>
          </a:p>
          <a:p>
            <a:endParaRPr lang="en-US" sz="2000" dirty="0">
              <a:latin typeface="+mj-lt"/>
            </a:endParaRPr>
          </a:p>
        </p:txBody>
      </p:sp>
      <p:sp>
        <p:nvSpPr>
          <p:cNvPr id="3" name="Title 2">
            <a:extLst>
              <a:ext uri="{FF2B5EF4-FFF2-40B4-BE49-F238E27FC236}">
                <a16:creationId xmlns:a16="http://schemas.microsoft.com/office/drawing/2014/main" id="{8DCE8FBC-1312-D495-CC2C-787C2516B322}"/>
              </a:ext>
            </a:extLst>
          </p:cNvPr>
          <p:cNvSpPr>
            <a:spLocks noGrp="1"/>
          </p:cNvSpPr>
          <p:nvPr>
            <p:ph type="title"/>
          </p:nvPr>
        </p:nvSpPr>
        <p:spPr/>
        <p:txBody>
          <a:bodyPr/>
          <a:lstStyle/>
          <a:p>
            <a:r>
              <a:rPr lang="en-US" dirty="0">
                <a:latin typeface="+mj-lt"/>
              </a:rPr>
              <a:t>Student Team Eligibility</a:t>
            </a:r>
          </a:p>
        </p:txBody>
      </p:sp>
      <p:sp>
        <p:nvSpPr>
          <p:cNvPr id="4" name="Slide Number Placeholder 3">
            <a:extLst>
              <a:ext uri="{FF2B5EF4-FFF2-40B4-BE49-F238E27FC236}">
                <a16:creationId xmlns:a16="http://schemas.microsoft.com/office/drawing/2014/main" id="{3EB5B7FE-2051-A92F-5410-C29815F07A5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18</a:t>
            </a:fld>
            <a:endParaRPr lang="en-US" dirty="0">
              <a:latin typeface="+mj-lt"/>
            </a:endParaRPr>
          </a:p>
        </p:txBody>
      </p:sp>
    </p:spTree>
    <p:extLst>
      <p:ext uri="{BB962C8B-B14F-4D97-AF65-F5344CB8AC3E}">
        <p14:creationId xmlns:p14="http://schemas.microsoft.com/office/powerpoint/2010/main" val="379708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EB4EC4-D8BB-B405-37EE-AA547CC176A5}"/>
              </a:ext>
            </a:extLst>
          </p:cNvPr>
          <p:cNvSpPr>
            <a:spLocks noGrp="1"/>
          </p:cNvSpPr>
          <p:nvPr>
            <p:ph idx="1"/>
          </p:nvPr>
        </p:nvSpPr>
        <p:spPr>
          <a:xfrm>
            <a:off x="457200" y="1335134"/>
            <a:ext cx="8229600" cy="4837066"/>
          </a:xfrm>
        </p:spPr>
        <p:txBody>
          <a:bodyPr>
            <a:normAutofit/>
          </a:bodyPr>
          <a:lstStyle/>
          <a:p>
            <a:r>
              <a:rPr lang="en-US" sz="2400" b="1" dirty="0">
                <a:latin typeface="+mj-lt"/>
              </a:rPr>
              <a:t>Organizing committee kickoff meeting</a:t>
            </a:r>
          </a:p>
          <a:p>
            <a:pPr lvl="1"/>
            <a:r>
              <a:rPr lang="en-US" sz="2000" dirty="0">
                <a:latin typeface="+mj-lt"/>
              </a:rPr>
              <a:t>Introduce the committee </a:t>
            </a:r>
          </a:p>
          <a:p>
            <a:pPr lvl="1"/>
            <a:r>
              <a:rPr lang="en-US" sz="2000" dirty="0">
                <a:latin typeface="+mj-lt"/>
              </a:rPr>
              <a:t>Introduce the new technical challenge </a:t>
            </a:r>
          </a:p>
          <a:p>
            <a:pPr lvl="1"/>
            <a:r>
              <a:rPr lang="en-US" sz="2000" dirty="0">
                <a:latin typeface="+mj-lt"/>
              </a:rPr>
              <a:t>Introduce the timeline</a:t>
            </a:r>
          </a:p>
          <a:p>
            <a:pPr lvl="1"/>
            <a:r>
              <a:rPr lang="en-US" sz="2000" dirty="0">
                <a:latin typeface="+mj-lt"/>
              </a:rPr>
              <a:t>Collect feedback</a:t>
            </a:r>
          </a:p>
          <a:p>
            <a:pPr lvl="1"/>
            <a:r>
              <a:rPr lang="en-US" sz="2000" dirty="0">
                <a:latin typeface="+mj-lt"/>
              </a:rPr>
              <a:t>Finalize everything before APEC</a:t>
            </a:r>
          </a:p>
          <a:p>
            <a:pPr lvl="1"/>
            <a:endParaRPr lang="en-US" sz="2000" dirty="0">
              <a:latin typeface="+mj-lt"/>
            </a:endParaRPr>
          </a:p>
          <a:p>
            <a:r>
              <a:rPr lang="en-US" sz="2400" b="1" dirty="0">
                <a:latin typeface="+mj-lt"/>
              </a:rPr>
              <a:t>Public information session</a:t>
            </a:r>
          </a:p>
          <a:p>
            <a:pPr lvl="1"/>
            <a:r>
              <a:rPr lang="en-US" sz="2000" dirty="0">
                <a:latin typeface="+mj-lt"/>
              </a:rPr>
              <a:t>Feb 26</a:t>
            </a:r>
            <a:r>
              <a:rPr lang="en-US" sz="2000" baseline="30000" dirty="0">
                <a:latin typeface="+mj-lt"/>
              </a:rPr>
              <a:t>th</a:t>
            </a:r>
            <a:r>
              <a:rPr lang="en-US" sz="2000" dirty="0">
                <a:latin typeface="+mj-lt"/>
              </a:rPr>
              <a:t> Wednesday at 9am EST</a:t>
            </a:r>
          </a:p>
          <a:p>
            <a:pPr lvl="1"/>
            <a:r>
              <a:rPr lang="en-US" sz="2000" dirty="0">
                <a:latin typeface="+mj-lt"/>
              </a:rPr>
              <a:t>Registration Link: </a:t>
            </a:r>
            <a:r>
              <a:rPr lang="en-US" sz="2000" dirty="0">
                <a:latin typeface="+mj-lt"/>
                <a:hlinkClick r:id="rId2"/>
              </a:rPr>
              <a:t>https://princeton.zoom.us/webinar/register/WN_SKNgzuqBRQKqVYwajY6tJA</a:t>
            </a:r>
            <a:r>
              <a:rPr lang="en-US" sz="2000" dirty="0">
                <a:latin typeface="+mj-lt"/>
              </a:rPr>
              <a:t> </a:t>
            </a:r>
          </a:p>
          <a:p>
            <a:pPr lvl="1"/>
            <a:r>
              <a:rPr lang="en-US" sz="2000" dirty="0">
                <a:latin typeface="+mj-lt"/>
              </a:rPr>
              <a:t>Official launch at APEC 2025</a:t>
            </a:r>
          </a:p>
        </p:txBody>
      </p:sp>
      <p:sp>
        <p:nvSpPr>
          <p:cNvPr id="3" name="Title 2">
            <a:extLst>
              <a:ext uri="{FF2B5EF4-FFF2-40B4-BE49-F238E27FC236}">
                <a16:creationId xmlns:a16="http://schemas.microsoft.com/office/drawing/2014/main" id="{2D7ED2EC-CAB4-97E1-69C8-D248E48108E2}"/>
              </a:ext>
            </a:extLst>
          </p:cNvPr>
          <p:cNvSpPr>
            <a:spLocks noGrp="1"/>
          </p:cNvSpPr>
          <p:nvPr>
            <p:ph type="title"/>
          </p:nvPr>
        </p:nvSpPr>
        <p:spPr/>
        <p:txBody>
          <a:bodyPr/>
          <a:lstStyle/>
          <a:p>
            <a:r>
              <a:rPr lang="en-US" dirty="0">
                <a:latin typeface="+mj-lt"/>
              </a:rPr>
              <a:t>Overview</a:t>
            </a:r>
          </a:p>
        </p:txBody>
      </p:sp>
      <p:sp>
        <p:nvSpPr>
          <p:cNvPr id="4" name="Slide Number Placeholder 3">
            <a:extLst>
              <a:ext uri="{FF2B5EF4-FFF2-40B4-BE49-F238E27FC236}">
                <a16:creationId xmlns:a16="http://schemas.microsoft.com/office/drawing/2014/main" id="{306EF532-B40F-5829-B880-9929EAB4F32E}"/>
              </a:ext>
            </a:extLst>
          </p:cNvPr>
          <p:cNvSpPr>
            <a:spLocks noGrp="1"/>
          </p:cNvSpPr>
          <p:nvPr>
            <p:ph type="sldNum" sz="quarter" idx="11"/>
          </p:nvPr>
        </p:nvSpPr>
        <p:spPr/>
        <p:txBody>
          <a:bodyPr/>
          <a:lstStyle/>
          <a:p>
            <a:pPr>
              <a:defRPr/>
            </a:pPr>
            <a:fld id="{8869468F-E666-4024-BC99-9BCD31801BED}" type="slidenum">
              <a:rPr lang="en-US" smtClean="0"/>
              <a:pPr>
                <a:defRPr/>
              </a:pPr>
              <a:t>1</a:t>
            </a:fld>
            <a:endParaRPr lang="en-US" dirty="0"/>
          </a:p>
        </p:txBody>
      </p:sp>
    </p:spTree>
    <p:extLst>
      <p:ext uri="{BB962C8B-B14F-4D97-AF65-F5344CB8AC3E}">
        <p14:creationId xmlns:p14="http://schemas.microsoft.com/office/powerpoint/2010/main" val="1810892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2095D09-2B8B-F2E6-B19E-780A8C7FC51A}"/>
              </a:ext>
            </a:extLst>
          </p:cNvPr>
          <p:cNvGraphicFramePr>
            <a:graphicFrameLocks noGrp="1"/>
          </p:cNvGraphicFramePr>
          <p:nvPr>
            <p:ph idx="1"/>
            <p:extLst>
              <p:ext uri="{D42A27DB-BD31-4B8C-83A1-F6EECF244321}">
                <p14:modId xmlns:p14="http://schemas.microsoft.com/office/powerpoint/2010/main" val="2065575879"/>
              </p:ext>
            </p:extLst>
          </p:nvPr>
        </p:nvGraphicFramePr>
        <p:xfrm>
          <a:off x="301954" y="916339"/>
          <a:ext cx="8540092" cy="2955888"/>
        </p:xfrm>
        <a:graphic>
          <a:graphicData uri="http://schemas.openxmlformats.org/drawingml/2006/table">
            <a:tbl>
              <a:tblPr firstRow="1" firstCol="1" bandRow="1">
                <a:tableStyleId>{69CF1AB2-1976-4502-BF36-3FF5EA218861}</a:tableStyleId>
              </a:tblPr>
              <a:tblGrid>
                <a:gridCol w="2625964">
                  <a:extLst>
                    <a:ext uri="{9D8B030D-6E8A-4147-A177-3AD203B41FA5}">
                      <a16:colId xmlns:a16="http://schemas.microsoft.com/office/drawing/2014/main" val="3671360882"/>
                    </a:ext>
                  </a:extLst>
                </a:gridCol>
                <a:gridCol w="5914128">
                  <a:extLst>
                    <a:ext uri="{9D8B030D-6E8A-4147-A177-3AD203B41FA5}">
                      <a16:colId xmlns:a16="http://schemas.microsoft.com/office/drawing/2014/main" val="3047525518"/>
                    </a:ext>
                  </a:extLst>
                </a:gridCol>
              </a:tblGrid>
              <a:tr h="328432">
                <a:tc>
                  <a:txBody>
                    <a:bodyPr/>
                    <a:lstStyle/>
                    <a:p>
                      <a:pPr marL="0" marR="0">
                        <a:lnSpc>
                          <a:spcPct val="107000"/>
                        </a:lnSpc>
                        <a:spcBef>
                          <a:spcPts val="0"/>
                        </a:spcBef>
                        <a:spcAft>
                          <a:spcPts val="0"/>
                        </a:spcAft>
                      </a:pPr>
                      <a:r>
                        <a:rPr lang="en-US" sz="1600" dirty="0">
                          <a:effectLst/>
                        </a:rPr>
                        <a:t>Feb 10</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Initial Call for Participation Announcement</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973654"/>
                  </a:ext>
                </a:extLst>
              </a:tr>
              <a:tr h="328432">
                <a:tc>
                  <a:txBody>
                    <a:bodyPr/>
                    <a:lstStyle/>
                    <a:p>
                      <a:pPr marL="0" marR="0" algn="l" defTabSz="457200" rtl="0" eaLnBrk="1" latinLnBrk="0" hangingPunct="1">
                        <a:lnSpc>
                          <a:spcPct val="107000"/>
                        </a:lnSpc>
                        <a:spcBef>
                          <a:spcPts val="0"/>
                        </a:spcBef>
                        <a:spcAft>
                          <a:spcPts val="0"/>
                        </a:spcAft>
                      </a:pPr>
                      <a:r>
                        <a:rPr lang="en-US" sz="1600" b="1" kern="1200" dirty="0">
                          <a:solidFill>
                            <a:schemeClr val="dk1"/>
                          </a:solidFill>
                          <a:effectLst/>
                          <a:latin typeface="+mn-lt"/>
                          <a:ea typeface="+mn-ea"/>
                          <a:cs typeface="+mn-cs"/>
                        </a:rPr>
                        <a:t>March 18</a:t>
                      </a:r>
                      <a:r>
                        <a:rPr lang="en-US" sz="1600" b="1" kern="1200" baseline="30000" dirty="0">
                          <a:solidFill>
                            <a:schemeClr val="dk1"/>
                          </a:solidFill>
                          <a:effectLst/>
                          <a:latin typeface="+mn-lt"/>
                          <a:ea typeface="+mn-ea"/>
                          <a:cs typeface="+mn-cs"/>
                        </a:rPr>
                        <a:t>th</a:t>
                      </a:r>
                      <a:r>
                        <a:rPr lang="en-US" sz="1600" b="1" kern="1200" dirty="0">
                          <a:solidFill>
                            <a:schemeClr val="dk1"/>
                          </a:solidFill>
                          <a:effectLst/>
                          <a:latin typeface="+mn-lt"/>
                          <a:ea typeface="+mn-ea"/>
                          <a:cs typeface="+mn-cs"/>
                        </a:rPr>
                        <a:t>, 2025</a:t>
                      </a:r>
                    </a:p>
                  </a:txBody>
                  <a:tcPr marL="68580" marR="68580" marT="0" marB="0"/>
                </a:tc>
                <a:tc>
                  <a:txBody>
                    <a:bodyPr/>
                    <a:lstStyle/>
                    <a:p>
                      <a:pPr marL="0" marR="0" algn="l" defTabSz="457200" rtl="0" eaLnBrk="1" latinLnBrk="0" hangingPunct="1">
                        <a:lnSpc>
                          <a:spcPct val="107000"/>
                        </a:lnSpc>
                        <a:spcBef>
                          <a:spcPts val="0"/>
                        </a:spcBef>
                        <a:spcAft>
                          <a:spcPts val="0"/>
                        </a:spcAft>
                      </a:pPr>
                      <a:r>
                        <a:rPr lang="en-US" sz="1600" b="0" kern="1200" dirty="0">
                          <a:solidFill>
                            <a:schemeClr val="dk1"/>
                          </a:solidFill>
                          <a:effectLst/>
                          <a:latin typeface="+mn-lt"/>
                          <a:ea typeface="+mn-ea"/>
                          <a:cs typeface="+mn-cs"/>
                        </a:rPr>
                        <a:t>APEC Official Announcement</a:t>
                      </a:r>
                    </a:p>
                  </a:txBody>
                  <a:tcPr marL="68580" marR="68580" marT="0" marB="0"/>
                </a:tc>
                <a:extLst>
                  <a:ext uri="{0D108BD9-81ED-4DB2-BD59-A6C34878D82A}">
                    <a16:rowId xmlns:a16="http://schemas.microsoft.com/office/drawing/2014/main" val="3630044828"/>
                  </a:ext>
                </a:extLst>
              </a:tr>
              <a:tr h="328432">
                <a:tc>
                  <a:txBody>
                    <a:bodyPr/>
                    <a:lstStyle/>
                    <a:p>
                      <a:pPr marL="0" marR="0">
                        <a:lnSpc>
                          <a:spcPct val="107000"/>
                        </a:lnSpc>
                        <a:spcBef>
                          <a:spcPts val="0"/>
                        </a:spcBef>
                        <a:spcAft>
                          <a:spcPts val="0"/>
                        </a:spcAft>
                      </a:pPr>
                      <a:r>
                        <a:rPr lang="en-US" sz="1600" dirty="0">
                          <a:effectLst/>
                        </a:rPr>
                        <a:t>April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b="0" dirty="0">
                          <a:effectLst/>
                        </a:rPr>
                        <a:t>Online Q&amp;A Session</a:t>
                      </a:r>
                      <a:endParaRPr lang="en-US"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1452735"/>
                  </a:ext>
                </a:extLst>
              </a:tr>
              <a:tr h="328432">
                <a:tc>
                  <a:txBody>
                    <a:bodyPr/>
                    <a:lstStyle/>
                    <a:p>
                      <a:pPr marL="0" marR="0">
                        <a:lnSpc>
                          <a:spcPct val="107000"/>
                        </a:lnSpc>
                        <a:spcBef>
                          <a:spcPts val="0"/>
                        </a:spcBef>
                        <a:spcAft>
                          <a:spcPts val="0"/>
                        </a:spcAft>
                      </a:pPr>
                      <a:r>
                        <a:rPr lang="en-US" sz="1600" dirty="0">
                          <a:effectLst/>
                        </a:rPr>
                        <a:t>May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1-Page Letter of Intent Due with Signature [Attached]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62194405"/>
                  </a:ext>
                </a:extLst>
              </a:tr>
              <a:tr h="328432">
                <a:tc>
                  <a:txBody>
                    <a:bodyPr/>
                    <a:lstStyle/>
                    <a:p>
                      <a:pPr marL="0" marR="0">
                        <a:lnSpc>
                          <a:spcPct val="107000"/>
                        </a:lnSpc>
                        <a:spcBef>
                          <a:spcPts val="0"/>
                        </a:spcBef>
                        <a:spcAft>
                          <a:spcPts val="0"/>
                        </a:spcAft>
                      </a:pPr>
                      <a:r>
                        <a:rPr lang="en-US" sz="1600" dirty="0">
                          <a:effectLst/>
                        </a:rPr>
                        <a:t>June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2-Page Proposal Due for Eligibility Check [TPEL Format]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2210668"/>
                  </a:ext>
                </a:extLst>
              </a:tr>
              <a:tr h="328432">
                <a:tc>
                  <a:txBody>
                    <a:bodyPr/>
                    <a:lstStyle/>
                    <a:p>
                      <a:pPr marL="0" marR="0">
                        <a:lnSpc>
                          <a:spcPct val="107000"/>
                        </a:lnSpc>
                        <a:spcBef>
                          <a:spcPts val="0"/>
                        </a:spcBef>
                        <a:spcAft>
                          <a:spcPts val="0"/>
                        </a:spcAft>
                      </a:pPr>
                      <a:r>
                        <a:rPr lang="en-US" sz="1600" dirty="0">
                          <a:effectLst/>
                        </a:rPr>
                        <a:t>July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Notification of Acceptance [Eligibility Check]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30563696"/>
                  </a:ext>
                </a:extLst>
              </a:tr>
              <a:tr h="328432">
                <a:tc>
                  <a:txBody>
                    <a:bodyPr/>
                    <a:lstStyle/>
                    <a:p>
                      <a:pPr marL="0" marR="0">
                        <a:lnSpc>
                          <a:spcPct val="107000"/>
                        </a:lnSpc>
                        <a:spcBef>
                          <a:spcPts val="0"/>
                        </a:spcBef>
                        <a:spcAft>
                          <a:spcPts val="0"/>
                        </a:spcAft>
                      </a:pPr>
                      <a:r>
                        <a:rPr lang="en-US" sz="1600" dirty="0">
                          <a:effectLst/>
                        </a:rPr>
                        <a:t>Nov 1</a:t>
                      </a:r>
                      <a:r>
                        <a:rPr lang="en-US" sz="1600" baseline="30000" dirty="0">
                          <a:effectLst/>
                        </a:rPr>
                        <a:t>st</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Preliminary Submission Due, Finalists Selected</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7325059"/>
                  </a:ext>
                </a:extLst>
              </a:tr>
              <a:tr h="328432">
                <a:tc>
                  <a:txBody>
                    <a:bodyPr/>
                    <a:lstStyle/>
                    <a:p>
                      <a:pPr marL="0" marR="0">
                        <a:lnSpc>
                          <a:spcPct val="107000"/>
                        </a:lnSpc>
                        <a:spcBef>
                          <a:spcPts val="0"/>
                        </a:spcBef>
                        <a:spcAft>
                          <a:spcPts val="0"/>
                        </a:spcAft>
                      </a:pPr>
                      <a:r>
                        <a:rPr lang="en-US" sz="1600" dirty="0">
                          <a:effectLst/>
                        </a:rPr>
                        <a:t>Dec 24</a:t>
                      </a:r>
                      <a:r>
                        <a:rPr lang="en-US" sz="1600" baseline="30000" dirty="0">
                          <a:effectLst/>
                        </a:rPr>
                        <a:t>th</a:t>
                      </a:r>
                      <a:r>
                        <a:rPr lang="en-US" sz="1600" dirty="0">
                          <a:effectLst/>
                        </a:rPr>
                        <a:t>, 2025</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Final Submission Due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86119439"/>
                  </a:ext>
                </a:extLst>
              </a:tr>
              <a:tr h="328432">
                <a:tc>
                  <a:txBody>
                    <a:bodyPr/>
                    <a:lstStyle/>
                    <a:p>
                      <a:pPr marL="0" marR="0">
                        <a:lnSpc>
                          <a:spcPct val="107000"/>
                        </a:lnSpc>
                        <a:spcBef>
                          <a:spcPts val="0"/>
                        </a:spcBef>
                        <a:spcAft>
                          <a:spcPts val="0"/>
                        </a:spcAft>
                      </a:pPr>
                      <a:r>
                        <a:rPr lang="en-US" sz="1600" dirty="0">
                          <a:effectLst/>
                        </a:rPr>
                        <a:t>March 1</a:t>
                      </a:r>
                      <a:r>
                        <a:rPr lang="en-US" sz="1600" baseline="30000" dirty="0">
                          <a:effectLst/>
                        </a:rPr>
                        <a:t>st</a:t>
                      </a:r>
                      <a:r>
                        <a:rPr lang="en-US" sz="1600" dirty="0">
                          <a:effectLst/>
                        </a:rPr>
                        <a:t>, 2026</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Winner Announcement and Presentation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97354005"/>
                  </a:ext>
                </a:extLst>
              </a:tr>
            </a:tbl>
          </a:graphicData>
        </a:graphic>
      </p:graphicFrame>
      <p:sp>
        <p:nvSpPr>
          <p:cNvPr id="3" name="Title 2">
            <a:extLst>
              <a:ext uri="{FF2B5EF4-FFF2-40B4-BE49-F238E27FC236}">
                <a16:creationId xmlns:a16="http://schemas.microsoft.com/office/drawing/2014/main" id="{3C7FA507-CACA-C56C-2F9D-823E03E7043D}"/>
              </a:ext>
            </a:extLst>
          </p:cNvPr>
          <p:cNvSpPr>
            <a:spLocks noGrp="1"/>
          </p:cNvSpPr>
          <p:nvPr>
            <p:ph type="title"/>
          </p:nvPr>
        </p:nvSpPr>
        <p:spPr/>
        <p:txBody>
          <a:bodyPr/>
          <a:lstStyle/>
          <a:p>
            <a:r>
              <a:rPr lang="en-US" dirty="0">
                <a:latin typeface="+mj-lt"/>
              </a:rPr>
              <a:t>Timeline of the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D7FCA689-C7AD-CB95-5593-906FD39859B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19</a:t>
            </a:fld>
            <a:endParaRPr lang="en-US" dirty="0">
              <a:latin typeface="+mj-lt"/>
            </a:endParaRPr>
          </a:p>
        </p:txBody>
      </p:sp>
      <p:sp>
        <p:nvSpPr>
          <p:cNvPr id="10" name="TextBox 9">
            <a:extLst>
              <a:ext uri="{FF2B5EF4-FFF2-40B4-BE49-F238E27FC236}">
                <a16:creationId xmlns:a16="http://schemas.microsoft.com/office/drawing/2014/main" id="{3ADAF49B-0182-4C54-10E8-BC75E194FB7C}"/>
              </a:ext>
            </a:extLst>
          </p:cNvPr>
          <p:cNvSpPr txBox="1"/>
          <p:nvPr/>
        </p:nvSpPr>
        <p:spPr>
          <a:xfrm>
            <a:off x="162045" y="3990424"/>
            <a:ext cx="2615879"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April 1</a:t>
            </a:r>
            <a:r>
              <a:rPr lang="en-US" sz="1200" baseline="30000" dirty="0">
                <a:latin typeface="+mj-lt"/>
              </a:rPr>
              <a:t>st</a:t>
            </a:r>
            <a:r>
              <a:rPr lang="en-US" sz="1200" dirty="0">
                <a:latin typeface="+mj-lt"/>
              </a:rPr>
              <a:t> - Large amount of data for 10 materials released</a:t>
            </a:r>
          </a:p>
        </p:txBody>
      </p:sp>
      <p:sp>
        <p:nvSpPr>
          <p:cNvPr id="11" name="TextBox 10">
            <a:extLst>
              <a:ext uri="{FF2B5EF4-FFF2-40B4-BE49-F238E27FC236}">
                <a16:creationId xmlns:a16="http://schemas.microsoft.com/office/drawing/2014/main" id="{20AE7C3C-1851-5CA6-6D78-14F0B941C67C}"/>
              </a:ext>
            </a:extLst>
          </p:cNvPr>
          <p:cNvSpPr txBox="1"/>
          <p:nvPr/>
        </p:nvSpPr>
        <p:spPr>
          <a:xfrm>
            <a:off x="162045" y="4603979"/>
            <a:ext cx="30989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May 1</a:t>
            </a:r>
            <a:r>
              <a:rPr lang="en-US" sz="1200" baseline="30000" dirty="0">
                <a:latin typeface="+mj-lt"/>
              </a:rPr>
              <a:t>st</a:t>
            </a:r>
            <a:r>
              <a:rPr lang="en-US" sz="1200" dirty="0">
                <a:latin typeface="+mj-lt"/>
              </a:rPr>
              <a:t> – 1-Page letter of intent due</a:t>
            </a:r>
          </a:p>
        </p:txBody>
      </p:sp>
      <p:sp>
        <p:nvSpPr>
          <p:cNvPr id="12" name="TextBox 11">
            <a:extLst>
              <a:ext uri="{FF2B5EF4-FFF2-40B4-BE49-F238E27FC236}">
                <a16:creationId xmlns:a16="http://schemas.microsoft.com/office/drawing/2014/main" id="{73BF155D-AD26-41C4-BDC5-E106B77FB309}"/>
              </a:ext>
            </a:extLst>
          </p:cNvPr>
          <p:cNvSpPr txBox="1"/>
          <p:nvPr/>
        </p:nvSpPr>
        <p:spPr>
          <a:xfrm>
            <a:off x="162045" y="5031109"/>
            <a:ext cx="2947753"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June 1</a:t>
            </a:r>
            <a:r>
              <a:rPr lang="en-US" sz="1200" baseline="30000" dirty="0">
                <a:latin typeface="+mj-lt"/>
              </a:rPr>
              <a:t>st</a:t>
            </a:r>
            <a:r>
              <a:rPr lang="en-US" sz="1200" dirty="0">
                <a:latin typeface="+mj-lt"/>
              </a:rPr>
              <a:t> – 2-Page proposal due</a:t>
            </a:r>
          </a:p>
        </p:txBody>
      </p:sp>
      <p:sp>
        <p:nvSpPr>
          <p:cNvPr id="13" name="TextBox 12">
            <a:extLst>
              <a:ext uri="{FF2B5EF4-FFF2-40B4-BE49-F238E27FC236}">
                <a16:creationId xmlns:a16="http://schemas.microsoft.com/office/drawing/2014/main" id="{E8792960-B0DA-F6B2-3D76-663205B8672C}"/>
              </a:ext>
            </a:extLst>
          </p:cNvPr>
          <p:cNvSpPr txBox="1"/>
          <p:nvPr/>
        </p:nvSpPr>
        <p:spPr>
          <a:xfrm>
            <a:off x="162045" y="5424461"/>
            <a:ext cx="3641092"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July 1</a:t>
            </a:r>
            <a:r>
              <a:rPr lang="en-US" sz="1200" baseline="30000" dirty="0">
                <a:latin typeface="+mj-lt"/>
              </a:rPr>
              <a:t>st</a:t>
            </a:r>
            <a:r>
              <a:rPr lang="en-US" sz="1200" dirty="0">
                <a:latin typeface="+mj-lt"/>
              </a:rPr>
              <a:t> – All participating teams confirmed</a:t>
            </a:r>
          </a:p>
        </p:txBody>
      </p:sp>
      <p:sp>
        <p:nvSpPr>
          <p:cNvPr id="14" name="TextBox 13">
            <a:extLst>
              <a:ext uri="{FF2B5EF4-FFF2-40B4-BE49-F238E27FC236}">
                <a16:creationId xmlns:a16="http://schemas.microsoft.com/office/drawing/2014/main" id="{29BA271A-3DD9-88B6-2B17-A17ACE7649CB}"/>
              </a:ext>
            </a:extLst>
          </p:cNvPr>
          <p:cNvSpPr txBox="1"/>
          <p:nvPr/>
        </p:nvSpPr>
        <p:spPr>
          <a:xfrm>
            <a:off x="2989260" y="3990424"/>
            <a:ext cx="2330820" cy="461665"/>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Callable models for 10 materials due</a:t>
            </a:r>
          </a:p>
        </p:txBody>
      </p:sp>
      <p:sp>
        <p:nvSpPr>
          <p:cNvPr id="15" name="TextBox 14">
            <a:extLst>
              <a:ext uri="{FF2B5EF4-FFF2-40B4-BE49-F238E27FC236}">
                <a16:creationId xmlns:a16="http://schemas.microsoft.com/office/drawing/2014/main" id="{E67DA0C1-71E0-C298-3065-8F0CEFDFE941}"/>
              </a:ext>
            </a:extLst>
          </p:cNvPr>
          <p:cNvSpPr txBox="1"/>
          <p:nvPr/>
        </p:nvSpPr>
        <p:spPr>
          <a:xfrm>
            <a:off x="3413558" y="4523277"/>
            <a:ext cx="2169038"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Nov 1</a:t>
            </a:r>
            <a:r>
              <a:rPr lang="en-US" sz="1200" baseline="30000" dirty="0">
                <a:latin typeface="+mj-lt"/>
              </a:rPr>
              <a:t>st</a:t>
            </a:r>
            <a:r>
              <a:rPr lang="en-US" sz="1200" dirty="0">
                <a:latin typeface="+mj-lt"/>
              </a:rPr>
              <a:t> – Release small training data for 5 new materials</a:t>
            </a:r>
          </a:p>
        </p:txBody>
      </p:sp>
      <p:sp>
        <p:nvSpPr>
          <p:cNvPr id="16" name="TextBox 15">
            <a:extLst>
              <a:ext uri="{FF2B5EF4-FFF2-40B4-BE49-F238E27FC236}">
                <a16:creationId xmlns:a16="http://schemas.microsoft.com/office/drawing/2014/main" id="{327ACC06-F9AA-16C3-B983-0269D0DB7C5D}"/>
              </a:ext>
            </a:extLst>
          </p:cNvPr>
          <p:cNvSpPr txBox="1"/>
          <p:nvPr/>
        </p:nvSpPr>
        <p:spPr>
          <a:xfrm>
            <a:off x="4040936" y="5283705"/>
            <a:ext cx="4417264" cy="646331"/>
          </a:xfrm>
          <a:prstGeom prst="rect">
            <a:avLst/>
          </a:prstGeom>
          <a:solidFill>
            <a:schemeClr val="accent2">
              <a:lumMod val="20000"/>
              <a:lumOff val="80000"/>
            </a:schemeClr>
          </a:solidFill>
        </p:spPr>
        <p:txBody>
          <a:bodyPr wrap="square" rtlCol="0">
            <a:spAutoFit/>
          </a:bodyPr>
          <a:lstStyle/>
          <a:p>
            <a:pPr algn="ctr"/>
            <a:r>
              <a:rPr lang="en-US" sz="1200" dirty="0">
                <a:latin typeface="+mj-lt"/>
              </a:rPr>
              <a:t>Dec 24</a:t>
            </a:r>
            <a:r>
              <a:rPr lang="en-US" sz="1200" baseline="30000" dirty="0">
                <a:latin typeface="+mj-lt"/>
              </a:rPr>
              <a:t>th</a:t>
            </a:r>
            <a:r>
              <a:rPr lang="en-US" sz="1200" dirty="0">
                <a:latin typeface="+mj-lt"/>
              </a:rPr>
              <a:t> – Callable models and predicted core loss (</a:t>
            </a:r>
            <a:r>
              <a:rPr lang="en-US" sz="1200" dirty="0" err="1">
                <a:latin typeface="+mj-lt"/>
              </a:rPr>
              <a:t>P</a:t>
            </a:r>
            <a:r>
              <a:rPr lang="en-US" sz="1200" baseline="-25000" dirty="0" err="1">
                <a:latin typeface="+mj-lt"/>
              </a:rPr>
              <a:t>v</a:t>
            </a:r>
            <a:r>
              <a:rPr lang="en-US" sz="1200" dirty="0">
                <a:latin typeface="+mj-lt"/>
              </a:rPr>
              <a:t>) for 10+5 materials under a variety of {B(t), f, T} conditions, and a 5-page TPEL format report due</a:t>
            </a:r>
          </a:p>
        </p:txBody>
      </p:sp>
      <p:sp>
        <p:nvSpPr>
          <p:cNvPr id="17" name="TextBox 16">
            <a:extLst>
              <a:ext uri="{FF2B5EF4-FFF2-40B4-BE49-F238E27FC236}">
                <a16:creationId xmlns:a16="http://schemas.microsoft.com/office/drawing/2014/main" id="{60FD8970-2363-BD76-FB1F-1D7C98CE25E2}"/>
              </a:ext>
            </a:extLst>
          </p:cNvPr>
          <p:cNvSpPr txBox="1"/>
          <p:nvPr/>
        </p:nvSpPr>
        <p:spPr>
          <a:xfrm>
            <a:off x="3803137" y="6062585"/>
            <a:ext cx="3619619" cy="276999"/>
          </a:xfrm>
          <a:prstGeom prst="rect">
            <a:avLst/>
          </a:prstGeom>
          <a:solidFill>
            <a:schemeClr val="accent2">
              <a:lumMod val="20000"/>
              <a:lumOff val="80000"/>
            </a:schemeClr>
          </a:solidFill>
        </p:spPr>
        <p:txBody>
          <a:bodyPr wrap="square" rtlCol="0">
            <a:spAutoFit/>
          </a:bodyPr>
          <a:lstStyle/>
          <a:p>
            <a:pPr algn="ctr"/>
            <a:r>
              <a:rPr lang="en-US" sz="1200" dirty="0">
                <a:latin typeface="+mj-lt"/>
              </a:rPr>
              <a:t>March 1</a:t>
            </a:r>
            <a:r>
              <a:rPr lang="en-US" sz="1200" baseline="30000" dirty="0">
                <a:latin typeface="+mj-lt"/>
              </a:rPr>
              <a:t>st</a:t>
            </a:r>
            <a:r>
              <a:rPr lang="en-US" sz="1200" dirty="0">
                <a:latin typeface="+mj-lt"/>
              </a:rPr>
              <a:t> , 2026 – Winner Announcement</a:t>
            </a:r>
          </a:p>
        </p:txBody>
      </p:sp>
      <p:sp>
        <p:nvSpPr>
          <p:cNvPr id="20" name="TextBox 19">
            <a:extLst>
              <a:ext uri="{FF2B5EF4-FFF2-40B4-BE49-F238E27FC236}">
                <a16:creationId xmlns:a16="http://schemas.microsoft.com/office/drawing/2014/main" id="{8B52BB30-97D3-324A-7F7F-9E4CBCDBC01A}"/>
              </a:ext>
            </a:extLst>
          </p:cNvPr>
          <p:cNvSpPr txBox="1"/>
          <p:nvPr/>
        </p:nvSpPr>
        <p:spPr>
          <a:xfrm>
            <a:off x="5845112" y="4077745"/>
            <a:ext cx="3155287" cy="1015663"/>
          </a:xfrm>
          <a:prstGeom prst="rect">
            <a:avLst/>
          </a:prstGeom>
          <a:solidFill>
            <a:schemeClr val="accent1">
              <a:lumMod val="20000"/>
              <a:lumOff val="80000"/>
            </a:schemeClr>
          </a:solidFill>
        </p:spPr>
        <p:txBody>
          <a:bodyPr wrap="none" rtlCol="0">
            <a:spAutoFit/>
          </a:bodyPr>
          <a:lstStyle/>
          <a:p>
            <a:r>
              <a:rPr lang="en-US" sz="1200" b="1" dirty="0">
                <a:latin typeface="+mj-lt"/>
              </a:rPr>
              <a:t>MagNet Methodology</a:t>
            </a:r>
          </a:p>
          <a:p>
            <a:pPr marL="285750" indent="-285750">
              <a:buFont typeface="Arial" panose="020B0604020202020204" pitchFamily="34" charset="0"/>
              <a:buChar char="•"/>
            </a:pPr>
            <a:r>
              <a:rPr lang="en-US" sz="1200" dirty="0">
                <a:latin typeface="+mj-lt"/>
              </a:rPr>
              <a:t>Develop methods on </a:t>
            </a:r>
            <a:r>
              <a:rPr lang="en-US" sz="1200" b="1" dirty="0">
                <a:solidFill>
                  <a:srgbClr val="C00000"/>
                </a:solidFill>
                <a:latin typeface="+mj-lt"/>
              </a:rPr>
              <a:t>old</a:t>
            </a:r>
            <a:r>
              <a:rPr lang="en-US" sz="1200" dirty="0">
                <a:latin typeface="+mj-lt"/>
              </a:rPr>
              <a:t> materials</a:t>
            </a:r>
          </a:p>
          <a:p>
            <a:pPr marL="285750" indent="-285750">
              <a:buFont typeface="Arial" panose="020B0604020202020204" pitchFamily="34" charset="0"/>
              <a:buChar char="•"/>
            </a:pPr>
            <a:r>
              <a:rPr lang="en-US" sz="1200" dirty="0">
                <a:latin typeface="+mj-lt"/>
              </a:rPr>
              <a:t>Test methods on </a:t>
            </a:r>
            <a:r>
              <a:rPr lang="en-US" sz="1200" b="1" dirty="0">
                <a:solidFill>
                  <a:srgbClr val="0070C0"/>
                </a:solidFill>
                <a:latin typeface="+mj-lt"/>
              </a:rPr>
              <a:t>new</a:t>
            </a:r>
            <a:r>
              <a:rPr lang="en-US" sz="1200" dirty="0">
                <a:latin typeface="+mj-lt"/>
              </a:rPr>
              <a:t> materials</a:t>
            </a:r>
          </a:p>
          <a:p>
            <a:pPr marL="285750" indent="-285750">
              <a:buFont typeface="Arial" panose="020B0604020202020204" pitchFamily="34" charset="0"/>
              <a:buChar char="•"/>
            </a:pPr>
            <a:r>
              <a:rPr lang="en-US" sz="1200" dirty="0">
                <a:latin typeface="+mj-lt"/>
              </a:rPr>
              <a:t>Train models with </a:t>
            </a:r>
            <a:r>
              <a:rPr lang="en-US" sz="1200" b="1" dirty="0">
                <a:solidFill>
                  <a:srgbClr val="C00000"/>
                </a:solidFill>
                <a:latin typeface="+mj-lt"/>
              </a:rPr>
              <a:t>small</a:t>
            </a:r>
            <a:r>
              <a:rPr lang="en-US" sz="1200" dirty="0">
                <a:latin typeface="+mj-lt"/>
              </a:rPr>
              <a:t> datasets</a:t>
            </a:r>
          </a:p>
          <a:p>
            <a:pPr marL="285750" indent="-285750">
              <a:buFont typeface="Arial" panose="020B0604020202020204" pitchFamily="34" charset="0"/>
              <a:buChar char="•"/>
            </a:pPr>
            <a:r>
              <a:rPr lang="en-US" sz="1200" dirty="0">
                <a:latin typeface="+mj-lt"/>
              </a:rPr>
              <a:t>Test models with </a:t>
            </a:r>
            <a:r>
              <a:rPr lang="en-US" sz="1200" b="1" dirty="0">
                <a:solidFill>
                  <a:srgbClr val="0070C0"/>
                </a:solidFill>
                <a:latin typeface="+mj-lt"/>
              </a:rPr>
              <a:t>large</a:t>
            </a:r>
            <a:r>
              <a:rPr lang="en-US" sz="1200" dirty="0">
                <a:latin typeface="+mj-lt"/>
              </a:rPr>
              <a:t> datasets</a:t>
            </a:r>
          </a:p>
        </p:txBody>
      </p:sp>
    </p:spTree>
    <p:extLst>
      <p:ext uri="{BB962C8B-B14F-4D97-AF65-F5344CB8AC3E}">
        <p14:creationId xmlns:p14="http://schemas.microsoft.com/office/powerpoint/2010/main" val="185379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FF2303-1BC5-A8E6-E2DC-4AFA54708B24}"/>
              </a:ext>
            </a:extLst>
          </p:cNvPr>
          <p:cNvSpPr>
            <a:spLocks noGrp="1"/>
          </p:cNvSpPr>
          <p:nvPr>
            <p:ph type="title"/>
          </p:nvPr>
        </p:nvSpPr>
        <p:spPr/>
        <p:txBody>
          <a:bodyPr/>
          <a:lstStyle/>
          <a:p>
            <a:r>
              <a:rPr lang="en-US" dirty="0">
                <a:latin typeface="+mj-lt"/>
              </a:rPr>
              <a:t>Award Structure (</a:t>
            </a:r>
            <a:r>
              <a:rPr lang="en-US" dirty="0">
                <a:highlight>
                  <a:srgbClr val="FFFF00"/>
                </a:highlight>
                <a:latin typeface="+mj-lt"/>
              </a:rPr>
              <a:t>TBD</a:t>
            </a:r>
            <a:r>
              <a:rPr lang="en-US" dirty="0">
                <a:latin typeface="+mj-lt"/>
              </a:rPr>
              <a:t>)</a:t>
            </a:r>
          </a:p>
        </p:txBody>
      </p:sp>
      <p:sp>
        <p:nvSpPr>
          <p:cNvPr id="4" name="Slide Number Placeholder 3">
            <a:extLst>
              <a:ext uri="{FF2B5EF4-FFF2-40B4-BE49-F238E27FC236}">
                <a16:creationId xmlns:a16="http://schemas.microsoft.com/office/drawing/2014/main" id="{B768336F-A358-F971-3D1C-A20FF338113E}"/>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20</a:t>
            </a:fld>
            <a:endParaRPr lang="en-US" dirty="0">
              <a:latin typeface="+mj-lt"/>
            </a:endParaRPr>
          </a:p>
        </p:txBody>
      </p:sp>
      <p:graphicFrame>
        <p:nvGraphicFramePr>
          <p:cNvPr id="7" name="Table 6">
            <a:extLst>
              <a:ext uri="{FF2B5EF4-FFF2-40B4-BE49-F238E27FC236}">
                <a16:creationId xmlns:a16="http://schemas.microsoft.com/office/drawing/2014/main" id="{D964F3B5-107F-5D2A-7D5F-BF1049C22191}"/>
              </a:ext>
            </a:extLst>
          </p:cNvPr>
          <p:cNvGraphicFramePr>
            <a:graphicFrameLocks noGrp="1"/>
          </p:cNvGraphicFramePr>
          <p:nvPr>
            <p:extLst>
              <p:ext uri="{D42A27DB-BD31-4B8C-83A1-F6EECF244321}">
                <p14:modId xmlns:p14="http://schemas.microsoft.com/office/powerpoint/2010/main" val="4069395208"/>
              </p:ext>
            </p:extLst>
          </p:nvPr>
        </p:nvGraphicFramePr>
        <p:xfrm>
          <a:off x="515779" y="976334"/>
          <a:ext cx="7942422" cy="2452666"/>
        </p:xfrm>
        <a:graphic>
          <a:graphicData uri="http://schemas.openxmlformats.org/drawingml/2006/table">
            <a:tbl>
              <a:tblPr firstRow="1" firstCol="1" bandRow="1">
                <a:tableStyleId>{BDBED569-4797-4DF1-A0F4-6AAB3CD982D8}</a:tableStyleId>
              </a:tblPr>
              <a:tblGrid>
                <a:gridCol w="2755534">
                  <a:extLst>
                    <a:ext uri="{9D8B030D-6E8A-4147-A177-3AD203B41FA5}">
                      <a16:colId xmlns:a16="http://schemas.microsoft.com/office/drawing/2014/main" val="1185522373"/>
                    </a:ext>
                  </a:extLst>
                </a:gridCol>
                <a:gridCol w="2674489">
                  <a:extLst>
                    <a:ext uri="{9D8B030D-6E8A-4147-A177-3AD203B41FA5}">
                      <a16:colId xmlns:a16="http://schemas.microsoft.com/office/drawing/2014/main" val="959366822"/>
                    </a:ext>
                  </a:extLst>
                </a:gridCol>
                <a:gridCol w="2512399">
                  <a:extLst>
                    <a:ext uri="{9D8B030D-6E8A-4147-A177-3AD203B41FA5}">
                      <a16:colId xmlns:a16="http://schemas.microsoft.com/office/drawing/2014/main" val="2374859416"/>
                    </a:ext>
                  </a:extLst>
                </a:gridCol>
              </a:tblGrid>
              <a:tr h="1096373">
                <a:tc>
                  <a:txBody>
                    <a:bodyPr/>
                    <a:lstStyle/>
                    <a:p>
                      <a:pPr marL="0" marR="0" algn="ctr">
                        <a:lnSpc>
                          <a:spcPct val="107000"/>
                        </a:lnSpc>
                        <a:spcBef>
                          <a:spcPts val="0"/>
                        </a:spcBef>
                        <a:spcAft>
                          <a:spcPts val="0"/>
                        </a:spcAft>
                      </a:pPr>
                      <a:r>
                        <a:rPr lang="en-US" sz="1400" b="0" dirty="0">
                          <a:effectLst/>
                        </a:rPr>
                        <a:t>Tesla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Google Award </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1</a:t>
                      </a:r>
                      <a:r>
                        <a:rPr lang="en-US" sz="1400" b="0" baseline="30000" dirty="0">
                          <a:effectLst/>
                        </a:rPr>
                        <a:t>st</a:t>
                      </a:r>
                      <a:r>
                        <a:rPr lang="en-US" sz="1400" b="0" dirty="0">
                          <a:effectLst/>
                        </a:rPr>
                        <a:t> Place $10,000</a:t>
                      </a:r>
                    </a:p>
                  </a:txBody>
                  <a:tcPr marL="68580" marR="68580" marT="0" marB="0" anchor="ctr"/>
                </a:tc>
                <a:tc>
                  <a:txBody>
                    <a:bodyPr/>
                    <a:lstStyle/>
                    <a:p>
                      <a:pPr marL="0" marR="0" algn="ctr">
                        <a:lnSpc>
                          <a:spcPct val="107000"/>
                        </a:lnSpc>
                        <a:spcBef>
                          <a:spcPts val="0"/>
                        </a:spcBef>
                        <a:spcAft>
                          <a:spcPts val="0"/>
                        </a:spcAft>
                      </a:pPr>
                      <a:r>
                        <a:rPr lang="en-US" sz="1400" b="0" dirty="0">
                          <a:effectLst/>
                        </a:rPr>
                        <a:t>Princeton Award for Outstanding Software Engineering $5,000</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99631388"/>
                  </a:ext>
                </a:extLst>
              </a:tr>
              <a:tr h="1356293">
                <a:tc>
                  <a:txBody>
                    <a:bodyPr/>
                    <a:lstStyle/>
                    <a:p>
                      <a:pPr marL="0" marR="0" algn="ctr">
                        <a:lnSpc>
                          <a:spcPct val="107000"/>
                        </a:lnSpc>
                        <a:spcBef>
                          <a:spcPts val="0"/>
                        </a:spcBef>
                        <a:spcAft>
                          <a:spcPts val="0"/>
                        </a:spcAft>
                      </a:pPr>
                      <a:r>
                        <a:rPr lang="en-US" sz="1400" b="0" dirty="0">
                          <a:effectLst/>
                        </a:rPr>
                        <a:t>PELS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Performance</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PELS Award</a:t>
                      </a: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400" b="0" dirty="0">
                          <a:effectLst/>
                        </a:rPr>
                        <a:t>for Model Novelty</a:t>
                      </a:r>
                    </a:p>
                    <a:p>
                      <a:pPr marL="0" marR="0" algn="ctr">
                        <a:lnSpc>
                          <a:spcPct val="107000"/>
                        </a:lnSpc>
                        <a:spcBef>
                          <a:spcPts val="0"/>
                        </a:spcBef>
                        <a:spcAft>
                          <a:spcPts val="0"/>
                        </a:spcAft>
                      </a:pPr>
                      <a:r>
                        <a:rPr lang="en-US" sz="1400" b="0" dirty="0">
                          <a:effectLst/>
                        </a:rPr>
                        <a:t>2</a:t>
                      </a:r>
                      <a:r>
                        <a:rPr lang="en-US" sz="1400" b="0" baseline="30000" dirty="0">
                          <a:effectLst/>
                        </a:rPr>
                        <a:t>nd</a:t>
                      </a:r>
                      <a:r>
                        <a:rPr lang="en-US" sz="1400" b="0" dirty="0">
                          <a:effectLst/>
                        </a:rPr>
                        <a:t> Place $5,000</a:t>
                      </a:r>
                    </a:p>
                  </a:txBody>
                  <a:tcPr marL="68580" marR="68580" marT="0" marB="0" anchor="ctr"/>
                </a:tc>
                <a:tc>
                  <a:txBody>
                    <a:bodyPr/>
                    <a:lstStyle/>
                    <a:p>
                      <a:pPr marL="0" marR="0" algn="ctr">
                        <a:lnSpc>
                          <a:spcPct val="107000"/>
                        </a:lnSpc>
                        <a:spcBef>
                          <a:spcPts val="0"/>
                        </a:spcBef>
                        <a:spcAft>
                          <a:spcPts val="0"/>
                        </a:spcAft>
                      </a:pPr>
                      <a:r>
                        <a:rPr lang="en-US" sz="1400" b="0" dirty="0">
                          <a:effectLst/>
                        </a:rPr>
                        <a:t>PELS Honorable Mentions</a:t>
                      </a:r>
                    </a:p>
                    <a:p>
                      <a:pPr marL="0" marR="0" algn="ctr">
                        <a:lnSpc>
                          <a:spcPct val="107000"/>
                        </a:lnSpc>
                        <a:spcBef>
                          <a:spcPts val="0"/>
                        </a:spcBef>
                        <a:spcAft>
                          <a:spcPts val="0"/>
                        </a:spcAft>
                      </a:pPr>
                      <a:r>
                        <a:rPr lang="en-US" sz="1400" b="0" dirty="0">
                          <a:effectLst/>
                        </a:rPr>
                        <a:t>$1,000 x multiple</a:t>
                      </a:r>
                      <a:endParaRPr lang="en-US" sz="14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96629297"/>
                  </a:ext>
                </a:extLst>
              </a:tr>
            </a:tbl>
          </a:graphicData>
        </a:graphic>
      </p:graphicFrame>
      <p:sp>
        <p:nvSpPr>
          <p:cNvPr id="8" name="TextBox 7">
            <a:extLst>
              <a:ext uri="{FF2B5EF4-FFF2-40B4-BE49-F238E27FC236}">
                <a16:creationId xmlns:a16="http://schemas.microsoft.com/office/drawing/2014/main" id="{0721CCC5-9A31-6C63-BCB9-86967A6469BD}"/>
              </a:ext>
            </a:extLst>
          </p:cNvPr>
          <p:cNvSpPr txBox="1"/>
          <p:nvPr/>
        </p:nvSpPr>
        <p:spPr>
          <a:xfrm>
            <a:off x="644991" y="3526650"/>
            <a:ext cx="176984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Performance</a:t>
            </a:r>
          </a:p>
          <a:p>
            <a:pPr marL="285750" indent="-285750">
              <a:buFont typeface="Arial" panose="020B0604020202020204" pitchFamily="34" charset="0"/>
              <a:buChar char="•"/>
            </a:pPr>
            <a:r>
              <a:rPr lang="en-US" sz="1600" dirty="0">
                <a:latin typeface="+mj-lt"/>
              </a:rPr>
              <a:t>Model size</a:t>
            </a:r>
          </a:p>
        </p:txBody>
      </p:sp>
      <p:sp>
        <p:nvSpPr>
          <p:cNvPr id="9" name="TextBox 8">
            <a:extLst>
              <a:ext uri="{FF2B5EF4-FFF2-40B4-BE49-F238E27FC236}">
                <a16:creationId xmlns:a16="http://schemas.microsoft.com/office/drawing/2014/main" id="{76859AF6-51DE-9C5D-8A13-D1345B555D9F}"/>
              </a:ext>
            </a:extLst>
          </p:cNvPr>
          <p:cNvSpPr txBox="1"/>
          <p:nvPr/>
        </p:nvSpPr>
        <p:spPr>
          <a:xfrm>
            <a:off x="2853552" y="3540693"/>
            <a:ext cx="217258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Novelty</a:t>
            </a:r>
          </a:p>
          <a:p>
            <a:pPr marL="285750" indent="-285750">
              <a:buFont typeface="Arial" panose="020B0604020202020204" pitchFamily="34" charset="0"/>
              <a:buChar char="•"/>
            </a:pPr>
            <a:r>
              <a:rPr lang="en-US" sz="1600" dirty="0">
                <a:latin typeface="+mj-lt"/>
              </a:rPr>
              <a:t>Model generality</a:t>
            </a:r>
          </a:p>
        </p:txBody>
      </p:sp>
      <p:sp>
        <p:nvSpPr>
          <p:cNvPr id="10" name="TextBox 9">
            <a:extLst>
              <a:ext uri="{FF2B5EF4-FFF2-40B4-BE49-F238E27FC236}">
                <a16:creationId xmlns:a16="http://schemas.microsoft.com/office/drawing/2014/main" id="{045F4F9F-7BA5-53D0-FFF4-9E4610C22E3C}"/>
              </a:ext>
            </a:extLst>
          </p:cNvPr>
          <p:cNvSpPr txBox="1"/>
          <p:nvPr/>
        </p:nvSpPr>
        <p:spPr>
          <a:xfrm>
            <a:off x="5288754" y="3540693"/>
            <a:ext cx="307289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mj-lt"/>
              </a:rPr>
              <a:t>Software implementation</a:t>
            </a:r>
          </a:p>
          <a:p>
            <a:pPr marL="285750" indent="-285750">
              <a:buFont typeface="Arial" panose="020B0604020202020204" pitchFamily="34" charset="0"/>
              <a:buChar char="•"/>
            </a:pPr>
            <a:r>
              <a:rPr lang="en-US" sz="1600" dirty="0">
                <a:latin typeface="+mj-lt"/>
              </a:rPr>
              <a:t>Other contributions</a:t>
            </a:r>
          </a:p>
        </p:txBody>
      </p:sp>
      <p:sp>
        <p:nvSpPr>
          <p:cNvPr id="13" name="Title 2">
            <a:extLst>
              <a:ext uri="{FF2B5EF4-FFF2-40B4-BE49-F238E27FC236}">
                <a16:creationId xmlns:a16="http://schemas.microsoft.com/office/drawing/2014/main" id="{57FA7DBC-AC33-B1C8-5FEC-3CC1C6423502}"/>
              </a:ext>
            </a:extLst>
          </p:cNvPr>
          <p:cNvSpPr txBox="1">
            <a:spLocks/>
          </p:cNvSpPr>
          <p:nvPr/>
        </p:nvSpPr>
        <p:spPr bwMode="auto">
          <a:xfrm>
            <a:off x="457200" y="4209075"/>
            <a:ext cx="8229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800" b="1">
                <a:solidFill>
                  <a:schemeClr val="tx2"/>
                </a:solidFill>
                <a:latin typeface="Arial" panose="020B0604020202020204" pitchFamily="34" charset="0"/>
                <a:ea typeface="ＭＳ Ｐゴシック" pitchFamily="-112" charset="-128"/>
                <a:cs typeface="Arial" panose="020B0604020202020204" pitchFamily="34" charset="0"/>
              </a:defRPr>
            </a:lvl1pPr>
            <a:lvl2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2pPr>
            <a:lvl3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3pPr>
            <a:lvl4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4pPr>
            <a:lvl5pPr algn="l" rtl="0" eaLnBrk="1" fontAlgn="base" hangingPunct="1">
              <a:spcBef>
                <a:spcPct val="0"/>
              </a:spcBef>
              <a:spcAft>
                <a:spcPct val="0"/>
              </a:spcAft>
              <a:defRPr sz="3200" b="1">
                <a:solidFill>
                  <a:schemeClr val="tx2"/>
                </a:solidFill>
                <a:latin typeface="Verdana" pitchFamily="-112" charset="0"/>
                <a:ea typeface="ＭＳ Ｐゴシック" pitchFamily="28" charset="-128"/>
                <a:cs typeface="ＭＳ Ｐゴシック" pitchFamily="28" charset="-128"/>
              </a:defRPr>
            </a:lvl5pPr>
            <a:lvl6pPr marL="4572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6pPr>
            <a:lvl7pPr marL="9144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7pPr>
            <a:lvl8pPr marL="13716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8pPr>
            <a:lvl9pPr marL="1828800" algn="l" rtl="0" eaLnBrk="1" fontAlgn="base" hangingPunct="1">
              <a:spcBef>
                <a:spcPct val="0"/>
              </a:spcBef>
              <a:spcAft>
                <a:spcPct val="0"/>
              </a:spcAft>
              <a:defRPr sz="3600" b="1">
                <a:solidFill>
                  <a:schemeClr val="tx2"/>
                </a:solidFill>
                <a:latin typeface="Arial" pitchFamily="28" charset="0"/>
                <a:ea typeface="ＭＳ Ｐゴシック" pitchFamily="28" charset="-128"/>
                <a:cs typeface="ＭＳ Ｐゴシック" pitchFamily="28" charset="-128"/>
              </a:defRPr>
            </a:lvl9pPr>
          </a:lstStyle>
          <a:p>
            <a:r>
              <a:rPr lang="en-US" kern="0" dirty="0">
                <a:latin typeface="+mj-lt"/>
              </a:rPr>
              <a:t>Intellectual Property</a:t>
            </a:r>
          </a:p>
        </p:txBody>
      </p:sp>
      <p:sp>
        <p:nvSpPr>
          <p:cNvPr id="14" name="TextBox 13">
            <a:extLst>
              <a:ext uri="{FF2B5EF4-FFF2-40B4-BE49-F238E27FC236}">
                <a16:creationId xmlns:a16="http://schemas.microsoft.com/office/drawing/2014/main" id="{FC5D5C07-251B-1F51-E312-BF9E6AD9975F}"/>
              </a:ext>
            </a:extLst>
          </p:cNvPr>
          <p:cNvSpPr txBox="1"/>
          <p:nvPr/>
        </p:nvSpPr>
        <p:spPr>
          <a:xfrm>
            <a:off x="378619" y="4778014"/>
            <a:ext cx="8578883"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MagNet Challenge 2 has no restrictions on intellectual property.</a:t>
            </a:r>
          </a:p>
          <a:p>
            <a:pPr marL="285750" indent="-285750">
              <a:buFont typeface="Arial" panose="020B0604020202020204" pitchFamily="34" charset="0"/>
              <a:buChar char="•"/>
            </a:pPr>
            <a:r>
              <a:rPr lang="en-US" sz="1600" dirty="0">
                <a:latin typeface="+mj-lt"/>
              </a:rPr>
              <a:t>We encourage open-source culture and open-source licenses.</a:t>
            </a:r>
          </a:p>
          <a:p>
            <a:pPr marL="285750" indent="-285750">
              <a:buFont typeface="Arial" panose="020B0604020202020204" pitchFamily="34" charset="0"/>
              <a:buChar char="•"/>
            </a:pPr>
            <a:r>
              <a:rPr lang="en-US" sz="1600" dirty="0">
                <a:latin typeface="+mj-lt"/>
              </a:rPr>
              <a:t>Presenting the models to MagNet team is considered as public disclosure. </a:t>
            </a:r>
          </a:p>
          <a:p>
            <a:pPr marL="285750" indent="-285750">
              <a:buFont typeface="Arial" panose="020B0604020202020204" pitchFamily="34" charset="0"/>
              <a:buChar char="•"/>
            </a:pPr>
            <a:r>
              <a:rPr lang="en-US" sz="1600" dirty="0">
                <a:latin typeface="+mj-lt"/>
              </a:rPr>
              <a:t>Student teams should take actions before disclosure if IP protection is needed.</a:t>
            </a:r>
          </a:p>
        </p:txBody>
      </p:sp>
    </p:spTree>
    <p:extLst>
      <p:ext uri="{BB962C8B-B14F-4D97-AF65-F5344CB8AC3E}">
        <p14:creationId xmlns:p14="http://schemas.microsoft.com/office/powerpoint/2010/main" val="2852507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904874"/>
            <a:ext cx="8515350" cy="5435357"/>
          </a:xfrm>
        </p:spPr>
        <p:txBody>
          <a:bodyPr>
            <a:normAutofit/>
          </a:bodyPr>
          <a:lstStyle/>
          <a:p>
            <a:r>
              <a:rPr lang="en-US" sz="1400" b="1" dirty="0">
                <a:latin typeface="+mj-lt"/>
              </a:rPr>
              <a:t>J-A Model – </a:t>
            </a:r>
            <a:r>
              <a:rPr lang="en-US" sz="1400" dirty="0">
                <a:latin typeface="+mj-lt"/>
              </a:rPr>
              <a:t>D. </a:t>
            </a:r>
            <a:r>
              <a:rPr lang="en-US" sz="1400" dirty="0" err="1">
                <a:latin typeface="+mj-lt"/>
              </a:rPr>
              <a:t>Jiles</a:t>
            </a:r>
            <a:r>
              <a:rPr lang="en-US" sz="1400" dirty="0">
                <a:latin typeface="+mj-lt"/>
              </a:rPr>
              <a:t> and D. Atherton, “Theory of ferromagnetic hysteresis,” Journal of Magnetism and Magnetic Materials, vol. 61, no. 1, pp. 48–60, 1986.</a:t>
            </a:r>
          </a:p>
          <a:p>
            <a:r>
              <a:rPr lang="de-DE" sz="1400" b="1" dirty="0">
                <a:latin typeface="+mj-lt"/>
              </a:rPr>
              <a:t>Preisach Model – </a:t>
            </a:r>
            <a:r>
              <a:rPr lang="de-DE" sz="1400" dirty="0">
                <a:latin typeface="+mj-lt"/>
              </a:rPr>
              <a:t>F. Preisach, “Uber die magnetische Nachwirkung,” Zeitschrift fur Physik,vol. 94, no. 5-6, pp. 277–302, May 1935.</a:t>
            </a:r>
          </a:p>
          <a:p>
            <a:r>
              <a:rPr lang="de-DE" sz="1400" b="1" dirty="0">
                <a:latin typeface="+mj-lt"/>
              </a:rPr>
              <a:t>LLG Model – </a:t>
            </a:r>
            <a:r>
              <a:rPr lang="de-DE" sz="1400" dirty="0">
                <a:latin typeface="+mj-lt"/>
              </a:rPr>
              <a:t>H. H. Cui, S. Dulal, S. B. Sohid, G. Gu, and L. M. Tolbert, “Unveilingthe microworld inside magnetic materials via circuit models,” IEEEPower Electronics Magazine, vol. 10, no. 3, pp. 14–22, 2023.</a:t>
            </a:r>
          </a:p>
          <a:p>
            <a:r>
              <a:rPr lang="de-DE" sz="1400" b="1" dirty="0">
                <a:latin typeface="+mj-lt"/>
              </a:rPr>
              <a:t>iGSE-PFC –</a:t>
            </a:r>
            <a:r>
              <a:rPr lang="de-DE" sz="1400" dirty="0">
                <a:latin typeface="+mj-lt"/>
              </a:rPr>
              <a:t> M. J. Jacoboski, A. de Bastiani Lange and M. L. Heldwein, </a:t>
            </a:r>
            <a:r>
              <a:rPr lang="en-US" altLang="zh-CN" sz="1400" dirty="0">
                <a:latin typeface="+mj-lt"/>
              </a:rPr>
              <a:t>“</a:t>
            </a:r>
            <a:r>
              <a:rPr lang="de-DE" sz="1400" dirty="0" err="1">
                <a:latin typeface="+mj-lt"/>
              </a:rPr>
              <a:t>Closed</a:t>
            </a:r>
            <a:r>
              <a:rPr lang="de-DE" sz="1400" dirty="0">
                <a:latin typeface="+mj-lt"/>
              </a:rPr>
              <a:t>-Form Solution for Core Loss Calculation in Single-Phase Bridgeless PFC Rectifiers Based on the iGSE Method,</a:t>
            </a:r>
            <a:r>
              <a:rPr lang="en-US" altLang="zh-CN" sz="1400" dirty="0">
                <a:latin typeface="+mj-lt"/>
              </a:rPr>
              <a:t>”</a:t>
            </a:r>
            <a:r>
              <a:rPr lang="de-DE" sz="1400" dirty="0">
                <a:latin typeface="+mj-lt"/>
              </a:rPr>
              <a:t> in IEEE Transactions on Power Electronics, vol. 33, no. 6, pp. 4599-4604, June 2018. </a:t>
            </a:r>
            <a:endParaRPr lang="en-US" sz="1400" dirty="0">
              <a:latin typeface="+mj-lt"/>
            </a:endParaRPr>
          </a:p>
          <a:p>
            <a:r>
              <a:rPr lang="en-US" sz="1400" b="1" dirty="0">
                <a:latin typeface="+mj-lt"/>
              </a:rPr>
              <a:t>Why MagNet – </a:t>
            </a:r>
            <a:r>
              <a:rPr lang="en-US" sz="1400" dirty="0">
                <a:latin typeface="+mj-lt"/>
              </a:rPr>
              <a:t>D. Serrano et al., “Why MagNet: Quantifying the Complexity of Modeling Power Magnetic Material Characteristics,” in IEEE Transactions on Power Electronics, vol. 38, no. 11, pp. 14292-14316, Nov. 2023.</a:t>
            </a:r>
          </a:p>
          <a:p>
            <a:r>
              <a:rPr lang="en-US" sz="1400" b="1" dirty="0">
                <a:latin typeface="+mj-lt"/>
              </a:rPr>
              <a:t>How MagNet –</a:t>
            </a:r>
            <a:r>
              <a:rPr lang="en-US" sz="1400" dirty="0">
                <a:latin typeface="+mj-lt"/>
              </a:rPr>
              <a:t> H. Li et al., “How MagNet: Machine Learning Framework for Modeling Power Magnetic Material Characteristics,” in IEEE Transactions on Power Electronics, vol. 38, no. 12, pp. 15829-15853, Dec. 2023.</a:t>
            </a:r>
          </a:p>
          <a:p>
            <a:r>
              <a:rPr lang="en-US" sz="1400" b="1" dirty="0">
                <a:latin typeface="+mj-lt"/>
              </a:rPr>
              <a:t>MagNet-</a:t>
            </a:r>
            <a:r>
              <a:rPr lang="en-US" altLang="zh-CN" sz="1400" b="1" dirty="0">
                <a:latin typeface="+mj-lt"/>
              </a:rPr>
              <a:t>AI </a:t>
            </a:r>
            <a:r>
              <a:rPr lang="en-US" sz="1400" b="1" dirty="0">
                <a:latin typeface="+mj-lt"/>
              </a:rPr>
              <a:t>– </a:t>
            </a:r>
            <a:r>
              <a:rPr lang="en-US" sz="1400" dirty="0">
                <a:latin typeface="+mj-lt"/>
              </a:rPr>
              <a:t>H. Li, D. Serrano, S. Wang and M. Chen, “MagNet-AI: Neural Network as Datasheet for Magnetics Modeling and Material Recommendation,” in IEEE Transactions on Power Electronics, vol. 38, no. 12, pp. 15854-15869, Dec. 2023.</a:t>
            </a:r>
          </a:p>
          <a:p>
            <a:r>
              <a:rPr lang="en-US" sz="1400" b="1" dirty="0">
                <a:latin typeface="+mj-lt"/>
              </a:rPr>
              <a:t>MagNet Challenge – </a:t>
            </a:r>
            <a:r>
              <a:rPr lang="en-US" sz="1400" dirty="0">
                <a:latin typeface="+mj-lt"/>
              </a:rPr>
              <a:t>M. Chen et al., “MagNet Challenge for Data-Driven Power Magnetics Modeling,” in IEEE Open Journal of Power Electronics, accepted. </a:t>
            </a:r>
          </a:p>
          <a:p>
            <a:endParaRPr lang="en-US" sz="1400" dirty="0">
              <a:latin typeface="+mj-lt"/>
            </a:endParaRP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199" y="314362"/>
            <a:ext cx="8421077" cy="519015"/>
          </a:xfrm>
        </p:spPr>
        <p:txBody>
          <a:bodyPr/>
          <a:lstStyle/>
          <a:p>
            <a:r>
              <a:rPr lang="en-US" dirty="0">
                <a:latin typeface="+mj-lt"/>
              </a:rPr>
              <a:t>Extended Reading – </a:t>
            </a:r>
            <a:r>
              <a:rPr lang="en-US" altLang="zh-CN" dirty="0">
                <a:latin typeface="+mj-lt"/>
              </a:rPr>
              <a:t>MagNet Challenge 2</a:t>
            </a:r>
            <a:endParaRPr lang="en-US" dirty="0">
              <a:latin typeface="+mj-lt"/>
            </a:endParaRP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21</a:t>
            </a:fld>
            <a:endParaRPr lang="en-US" dirty="0">
              <a:latin typeface="+mj-lt"/>
            </a:endParaRPr>
          </a:p>
        </p:txBody>
      </p:sp>
    </p:spTree>
    <p:extLst>
      <p:ext uri="{BB962C8B-B14F-4D97-AF65-F5344CB8AC3E}">
        <p14:creationId xmlns:p14="http://schemas.microsoft.com/office/powerpoint/2010/main" val="1898387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B9C40-5C71-7086-3B7B-871790489939}"/>
              </a:ext>
            </a:extLst>
          </p:cNvPr>
          <p:cNvSpPr>
            <a:spLocks noGrp="1"/>
          </p:cNvSpPr>
          <p:nvPr>
            <p:ph idx="1"/>
          </p:nvPr>
        </p:nvSpPr>
        <p:spPr>
          <a:xfrm>
            <a:off x="285750" y="833378"/>
            <a:ext cx="8743950" cy="5138797"/>
          </a:xfrm>
        </p:spPr>
        <p:txBody>
          <a:bodyPr>
            <a:normAutofit/>
          </a:bodyPr>
          <a:lstStyle/>
          <a:p>
            <a:r>
              <a:rPr lang="en-US" sz="1400" b="1" dirty="0">
                <a:latin typeface="+mj-lt"/>
              </a:rPr>
              <a:t>iGSE </a:t>
            </a:r>
            <a:r>
              <a:rPr lang="en-US" sz="1400" dirty="0">
                <a:latin typeface="+mj-lt"/>
              </a:rPr>
              <a:t>- K. Venkatachalam, C. R. Sullivan, T. Abdallah and H. Tacca, “Accurate prediction of ferrite core loss with </a:t>
            </a:r>
            <a:r>
              <a:rPr lang="en-US" sz="1400" dirty="0" err="1">
                <a:latin typeface="+mj-lt"/>
              </a:rPr>
              <a:t>nonsinusoidal</a:t>
            </a:r>
            <a:r>
              <a:rPr lang="en-US" sz="1400" dirty="0">
                <a:latin typeface="+mj-lt"/>
              </a:rPr>
              <a:t> waveforms using only Steinmetz parameters,” Proc. IEEE Workshop </a:t>
            </a:r>
            <a:r>
              <a:rPr lang="en-US" sz="1400" dirty="0" err="1">
                <a:latin typeface="+mj-lt"/>
              </a:rPr>
              <a:t>Comput</a:t>
            </a:r>
            <a:r>
              <a:rPr lang="en-US" sz="1400" dirty="0">
                <a:latin typeface="+mj-lt"/>
              </a:rPr>
              <a:t>. Power Electron., pp. 36-41, 2002.</a:t>
            </a:r>
          </a:p>
          <a:p>
            <a:r>
              <a:rPr lang="en-US" sz="1400" b="1" dirty="0">
                <a:latin typeface="+mj-lt"/>
              </a:rPr>
              <a:t>iGSE </a:t>
            </a:r>
            <a:r>
              <a:rPr lang="en-US" sz="1400" dirty="0">
                <a:latin typeface="+mj-lt"/>
              </a:rPr>
              <a:t>- </a:t>
            </a:r>
            <a:r>
              <a:rPr lang="en-US" sz="1400" dirty="0" err="1">
                <a:latin typeface="+mj-lt"/>
              </a:rPr>
              <a:t>Matlab</a:t>
            </a:r>
            <a:r>
              <a:rPr lang="en-US" sz="1400" dirty="0">
                <a:latin typeface="+mj-lt"/>
              </a:rPr>
              <a:t> Implementation </a:t>
            </a:r>
            <a:r>
              <a:rPr lang="en-US" sz="1400" dirty="0">
                <a:latin typeface="+mj-lt"/>
                <a:hlinkClick r:id="rId3"/>
              </a:rPr>
              <a:t>https://www.mathworks.com/matlabcentral/fileexchange/39995-magnetic-core-loss-evaluation-for-arbitrary-flux-waveforms</a:t>
            </a:r>
            <a:r>
              <a:rPr lang="en-US" sz="1400" dirty="0">
                <a:latin typeface="+mj-lt"/>
              </a:rPr>
              <a:t> </a:t>
            </a:r>
          </a:p>
          <a:p>
            <a:r>
              <a:rPr lang="en-US" sz="1400" b="1" dirty="0">
                <a:latin typeface="+mj-lt"/>
              </a:rPr>
              <a:t>i2GSE </a:t>
            </a:r>
            <a:r>
              <a:rPr lang="en-US" sz="1400" dirty="0">
                <a:latin typeface="+mj-lt"/>
              </a:rPr>
              <a:t>- J. </a:t>
            </a:r>
            <a:r>
              <a:rPr lang="en-US" sz="1400" dirty="0" err="1">
                <a:latin typeface="+mj-lt"/>
              </a:rPr>
              <a:t>Muhlethaler</a:t>
            </a:r>
            <a:r>
              <a:rPr lang="en-US" sz="1400" dirty="0">
                <a:latin typeface="+mj-lt"/>
              </a:rPr>
              <a:t>, J. Biela, J. W. Kolar and A. </a:t>
            </a:r>
            <a:r>
              <a:rPr lang="en-US" sz="1400" dirty="0" err="1">
                <a:latin typeface="+mj-lt"/>
              </a:rPr>
              <a:t>Ecklebe</a:t>
            </a:r>
            <a:r>
              <a:rPr lang="en-US" sz="1400" dirty="0">
                <a:latin typeface="+mj-lt"/>
              </a:rPr>
              <a:t>, “Improved Core-Loss Calculation for Magnetic Components Employed in Power Electronic Systems,” in IEEE Transactions on Power Electronics, vol. 27, no. 2, pp. 964-973, Feb. 2012.</a:t>
            </a:r>
          </a:p>
          <a:p>
            <a:r>
              <a:rPr lang="en-US" sz="1400" b="1" dirty="0" err="1">
                <a:latin typeface="+mj-lt"/>
              </a:rPr>
              <a:t>iGSE</a:t>
            </a:r>
            <a:r>
              <a:rPr lang="en-US" sz="1400" b="1" dirty="0">
                <a:latin typeface="+mj-lt"/>
              </a:rPr>
              <a:t>-CD </a:t>
            </a:r>
            <a:r>
              <a:rPr lang="en-US" sz="1400" dirty="0">
                <a:latin typeface="+mj-lt"/>
              </a:rPr>
              <a:t>- D. Menzi et al., “</a:t>
            </a:r>
            <a:r>
              <a:rPr lang="en-US" sz="1400" dirty="0" err="1">
                <a:latin typeface="+mj-lt"/>
              </a:rPr>
              <a:t>iGSE</a:t>
            </a:r>
            <a:r>
              <a:rPr lang="en-US" sz="1400" dirty="0">
                <a:latin typeface="+mj-lt"/>
              </a:rPr>
              <a:t>-CD—An Electric-/Displacement-Field Related Steinmetz Model for Class II Multilayer Ceramic Capacitors Under Low-Frequency Large-Signal Excitation,” in IEEE Open Journal of Power Electronics, vol. 4, pp. 107-116, 2023.</a:t>
            </a:r>
          </a:p>
          <a:p>
            <a:r>
              <a:rPr lang="en-US" sz="1400" b="1" dirty="0" err="1">
                <a:latin typeface="+mj-lt"/>
              </a:rPr>
              <a:t>Stenglein</a:t>
            </a:r>
            <a:r>
              <a:rPr lang="en-US" sz="1400" b="1" dirty="0">
                <a:latin typeface="+mj-lt"/>
              </a:rPr>
              <a:t> Model - </a:t>
            </a:r>
            <a:r>
              <a:rPr lang="en-US" sz="1400" dirty="0">
                <a:latin typeface="+mj-lt"/>
              </a:rPr>
              <a:t>E. </a:t>
            </a:r>
            <a:r>
              <a:rPr lang="en-US" sz="1400" dirty="0" err="1">
                <a:latin typeface="+mj-lt"/>
              </a:rPr>
              <a:t>Stenglein</a:t>
            </a:r>
            <a:r>
              <a:rPr lang="en-US" sz="1400" dirty="0">
                <a:latin typeface="+mj-lt"/>
              </a:rPr>
              <a:t> and T. </a:t>
            </a:r>
            <a:r>
              <a:rPr lang="en-US" sz="1400" dirty="0" err="1">
                <a:latin typeface="+mj-lt"/>
              </a:rPr>
              <a:t>Dürbaum</a:t>
            </a:r>
            <a:r>
              <a:rPr lang="en-US" sz="1400" dirty="0">
                <a:latin typeface="+mj-lt"/>
              </a:rPr>
              <a:t>, </a:t>
            </a:r>
            <a:r>
              <a:rPr lang="en-US" altLang="zh-CN" sz="1400" dirty="0">
                <a:latin typeface="+mj-lt"/>
              </a:rPr>
              <a:t>“</a:t>
            </a:r>
            <a:r>
              <a:rPr lang="en-US" sz="1400" dirty="0">
                <a:latin typeface="+mj-lt"/>
              </a:rPr>
              <a:t>Core Loss Model for Arbitrary Excitations With DC Bias Covering a Wide Frequency Range,</a:t>
            </a:r>
            <a:r>
              <a:rPr lang="en-US" altLang="zh-CN" sz="1400" dirty="0">
                <a:latin typeface="+mj-lt"/>
              </a:rPr>
              <a:t>”</a:t>
            </a:r>
            <a:r>
              <a:rPr lang="en-US" sz="1400" dirty="0">
                <a:latin typeface="+mj-lt"/>
              </a:rPr>
              <a:t> in IEEE Trans. on Magnetics, vol. 57, no. 6, pp. 1-10, June 2021.</a:t>
            </a:r>
          </a:p>
          <a:p>
            <a:r>
              <a:rPr lang="en-US" sz="1400" b="1" dirty="0">
                <a:latin typeface="+mj-lt"/>
              </a:rPr>
              <a:t>IGCC - </a:t>
            </a:r>
            <a:r>
              <a:rPr lang="en-US" sz="1400" dirty="0">
                <a:latin typeface="+mj-lt"/>
              </a:rPr>
              <a:t>T. </a:t>
            </a:r>
            <a:r>
              <a:rPr lang="en-US" sz="1400" dirty="0" err="1">
                <a:latin typeface="+mj-lt"/>
              </a:rPr>
              <a:t>Guillod</a:t>
            </a:r>
            <a:r>
              <a:rPr lang="en-US" sz="1400" dirty="0">
                <a:latin typeface="+mj-lt"/>
              </a:rPr>
              <a:t>, J. S. Lee, H. Li, S. Wang, M. Chen, C. R. Sullivan, “Calculation of Ferrite Core Losses with Arbitrary Waveforms Using the Composite Waveform Hypothesis,” IEEE Applied Power Electronics Conference (APEC), 2023.</a:t>
            </a:r>
          </a:p>
          <a:p>
            <a:r>
              <a:rPr lang="en-US" sz="1400" b="1" dirty="0" err="1">
                <a:latin typeface="+mj-lt"/>
              </a:rPr>
              <a:t>MagNetX</a:t>
            </a:r>
            <a:r>
              <a:rPr lang="en-US" sz="1400" b="1" dirty="0">
                <a:latin typeface="+mj-lt"/>
              </a:rPr>
              <a:t> Models - </a:t>
            </a:r>
            <a:r>
              <a:rPr lang="en-US" sz="1400" dirty="0">
                <a:latin typeface="+mj-lt"/>
              </a:rPr>
              <a:t>S. Wang, H. Kwon, H. Li, et al. “</a:t>
            </a:r>
            <a:r>
              <a:rPr lang="en-US" sz="1400" dirty="0" err="1">
                <a:latin typeface="+mj-lt"/>
              </a:rPr>
              <a:t>MagNetX</a:t>
            </a:r>
            <a:r>
              <a:rPr lang="en-US" sz="1400" dirty="0">
                <a:latin typeface="+mj-lt"/>
              </a:rPr>
              <a:t>: Foundation Neural Network Models for Simulating Power Magnetics in Transient,” </a:t>
            </a:r>
            <a:r>
              <a:rPr lang="en-US" sz="1400" dirty="0" err="1">
                <a:latin typeface="+mj-lt"/>
              </a:rPr>
              <a:t>TechRxiv</a:t>
            </a:r>
            <a:r>
              <a:rPr lang="en-US" sz="1400" dirty="0">
                <a:latin typeface="+mj-lt"/>
              </a:rPr>
              <a:t>. December 11, 2024.</a:t>
            </a:r>
          </a:p>
          <a:p>
            <a:r>
              <a:rPr lang="en-US" sz="1400" b="1" dirty="0" err="1">
                <a:latin typeface="+mj-lt"/>
              </a:rPr>
              <a:t>MagNetX</a:t>
            </a:r>
            <a:r>
              <a:rPr lang="en-US" sz="1400" b="1" dirty="0">
                <a:latin typeface="+mj-lt"/>
              </a:rPr>
              <a:t> Database - </a:t>
            </a:r>
            <a:r>
              <a:rPr lang="en-US" sz="1400" dirty="0">
                <a:latin typeface="+mj-lt"/>
              </a:rPr>
              <a:t>H. Kwon, S. Wang, H. Li, et al. “</a:t>
            </a:r>
            <a:r>
              <a:rPr lang="en-US" sz="1400" dirty="0" err="1">
                <a:latin typeface="+mj-lt"/>
              </a:rPr>
              <a:t>MagNetX</a:t>
            </a:r>
            <a:r>
              <a:rPr lang="en-US" sz="1400" dirty="0">
                <a:latin typeface="+mj-lt"/>
              </a:rPr>
              <a:t>: Extending the </a:t>
            </a:r>
            <a:r>
              <a:rPr lang="en-US" sz="1400" dirty="0" err="1">
                <a:latin typeface="+mj-lt"/>
              </a:rPr>
              <a:t>MagNet</a:t>
            </a:r>
            <a:r>
              <a:rPr lang="en-US" sz="1400" dirty="0">
                <a:latin typeface="+mj-lt"/>
              </a:rPr>
              <a:t> Database for Modeling Power Magnetics in Transient,” </a:t>
            </a:r>
            <a:r>
              <a:rPr lang="en-US" sz="1400" dirty="0" err="1">
                <a:latin typeface="+mj-lt"/>
              </a:rPr>
              <a:t>TechRxiv</a:t>
            </a:r>
            <a:r>
              <a:rPr lang="en-US" sz="1400" dirty="0">
                <a:latin typeface="+mj-lt"/>
              </a:rPr>
              <a:t>. December 11, 2024.</a:t>
            </a:r>
          </a:p>
        </p:txBody>
      </p:sp>
      <p:sp>
        <p:nvSpPr>
          <p:cNvPr id="3" name="Title 2">
            <a:extLst>
              <a:ext uri="{FF2B5EF4-FFF2-40B4-BE49-F238E27FC236}">
                <a16:creationId xmlns:a16="http://schemas.microsoft.com/office/drawing/2014/main" id="{7A57BB7E-C640-D0C8-5100-C0999ADC07B2}"/>
              </a:ext>
            </a:extLst>
          </p:cNvPr>
          <p:cNvSpPr>
            <a:spLocks noGrp="1"/>
          </p:cNvSpPr>
          <p:nvPr>
            <p:ph type="title"/>
          </p:nvPr>
        </p:nvSpPr>
        <p:spPr>
          <a:xfrm>
            <a:off x="457200" y="314362"/>
            <a:ext cx="8439150" cy="519015"/>
          </a:xfrm>
        </p:spPr>
        <p:txBody>
          <a:bodyPr/>
          <a:lstStyle/>
          <a:p>
            <a:r>
              <a:rPr lang="en-US" dirty="0">
                <a:latin typeface="+mj-lt"/>
              </a:rPr>
              <a:t>Extended Reading – </a:t>
            </a:r>
            <a:r>
              <a:rPr lang="en-US" dirty="0" err="1">
                <a:latin typeface="+mj-lt"/>
              </a:rPr>
              <a:t>MagNet</a:t>
            </a:r>
            <a:r>
              <a:rPr lang="en-US" dirty="0">
                <a:latin typeface="+mj-lt"/>
              </a:rPr>
              <a:t> Challenge 2</a:t>
            </a:r>
          </a:p>
        </p:txBody>
      </p:sp>
      <p:sp>
        <p:nvSpPr>
          <p:cNvPr id="4" name="Slide Number Placeholder 3">
            <a:extLst>
              <a:ext uri="{FF2B5EF4-FFF2-40B4-BE49-F238E27FC236}">
                <a16:creationId xmlns:a16="http://schemas.microsoft.com/office/drawing/2014/main" id="{5D7321B1-0743-06C2-2298-7083F750AB9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22</a:t>
            </a:fld>
            <a:endParaRPr lang="en-US" dirty="0">
              <a:latin typeface="+mj-lt"/>
            </a:endParaRPr>
          </a:p>
        </p:txBody>
      </p:sp>
    </p:spTree>
    <p:extLst>
      <p:ext uri="{BB962C8B-B14F-4D97-AF65-F5344CB8AC3E}">
        <p14:creationId xmlns:p14="http://schemas.microsoft.com/office/powerpoint/2010/main" val="3462350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648C25-ED4A-8832-F179-591FD7C7F8B5}"/>
              </a:ext>
            </a:extLst>
          </p:cNvPr>
          <p:cNvSpPr>
            <a:spLocks noGrp="1"/>
          </p:cNvSpPr>
          <p:nvPr>
            <p:ph idx="1"/>
          </p:nvPr>
        </p:nvSpPr>
        <p:spPr>
          <a:xfrm>
            <a:off x="457200" y="1059180"/>
            <a:ext cx="3976103" cy="5102866"/>
          </a:xfrm>
        </p:spPr>
        <p:txBody>
          <a:bodyPr>
            <a:noAutofit/>
          </a:bodyPr>
          <a:lstStyle/>
          <a:p>
            <a:pPr marL="0" marR="0" indent="0">
              <a:lnSpc>
                <a:spcPct val="107000"/>
              </a:lnSpc>
              <a:spcBef>
                <a:spcPts val="0"/>
              </a:spcBef>
              <a:spcAft>
                <a:spcPts val="800"/>
              </a:spcAft>
              <a:buNone/>
            </a:pPr>
            <a:r>
              <a:rPr lang="en-US" sz="1200" b="1" dirty="0" err="1">
                <a:effectLst/>
                <a:latin typeface="+mj-lt"/>
                <a:ea typeface="DengXian" panose="02010600030101010101" pitchFamily="2" charset="-122"/>
              </a:rPr>
              <a:t>MagNet</a:t>
            </a:r>
            <a:r>
              <a:rPr lang="en-US" sz="1200" b="1" dirty="0">
                <a:effectLst/>
                <a:latin typeface="+mj-lt"/>
                <a:ea typeface="DengXian" panose="02010600030101010101" pitchFamily="2" charset="-122"/>
              </a:rPr>
              <a:t> 2025 </a:t>
            </a:r>
            <a:r>
              <a:rPr lang="en-US" sz="1200" b="1" dirty="0">
                <a:latin typeface="+mj-lt"/>
                <a:ea typeface="DengXian" panose="02010600030101010101" pitchFamily="2" charset="-122"/>
              </a:rPr>
              <a:t>Organizing Committee</a:t>
            </a:r>
            <a:r>
              <a:rPr lang="en-US" sz="1200" b="1" dirty="0">
                <a:effectLst/>
                <a:latin typeface="+mj-lt"/>
                <a:ea typeface="DengXian" panose="02010600030101010101" pitchFamily="2" charset="-122"/>
              </a:rPr>
              <a:t>:</a:t>
            </a:r>
            <a:endParaRPr lang="en-US" sz="1200" dirty="0">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Shukai Wang</a:t>
            </a:r>
            <a:r>
              <a:rPr lang="en-US" sz="12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err="1">
                <a:latin typeface="+mj-lt"/>
                <a:ea typeface="DengXian" panose="02010600030101010101" pitchFamily="2" charset="-122"/>
              </a:rPr>
              <a:t>Hyukjae</a:t>
            </a:r>
            <a:r>
              <a:rPr lang="en-US" sz="1200" b="1" dirty="0">
                <a:latin typeface="+mj-lt"/>
                <a:ea typeface="DengXian" panose="02010600030101010101" pitchFamily="2" charset="-122"/>
              </a:rPr>
              <a:t> Kwon</a:t>
            </a:r>
            <a:r>
              <a:rPr lang="en-US" sz="1200" dirty="0">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Haoran Li</a:t>
            </a:r>
            <a:r>
              <a:rPr lang="en-US" sz="1200" dirty="0">
                <a:effectLst/>
                <a:latin typeface="+mj-lt"/>
                <a:ea typeface="DengXian" panose="02010600030101010101" pitchFamily="2" charset="-122"/>
              </a:rPr>
              <a:t>, Princeton,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Minjie Chen</a:t>
            </a:r>
            <a:r>
              <a:rPr lang="en-US" sz="1200" dirty="0">
                <a:effectLst/>
                <a:latin typeface="+mj-lt"/>
                <a:ea typeface="DengXian" panose="02010600030101010101" pitchFamily="2" charset="-122"/>
              </a:rPr>
              <a:t>, Princeton, USA</a:t>
            </a:r>
            <a:endParaRPr lang="en-US" sz="1200" b="1"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rPr>
              <a:t>Charles Sullivan</a:t>
            </a:r>
            <a:r>
              <a:rPr lang="en-US" sz="1200" dirty="0">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Thomas </a:t>
            </a:r>
            <a:r>
              <a:rPr lang="en-US" sz="1200" b="1" dirty="0" err="1">
                <a:effectLst/>
                <a:latin typeface="+mj-lt"/>
                <a:ea typeface="DengXian" panose="02010600030101010101" pitchFamily="2" charset="-122"/>
              </a:rPr>
              <a:t>Guillod</a:t>
            </a:r>
            <a:r>
              <a:rPr lang="en-US" sz="1200" dirty="0">
                <a:effectLst/>
                <a:latin typeface="+mj-lt"/>
                <a:ea typeface="DengXian" panose="02010600030101010101" pitchFamily="2" charset="-122"/>
              </a:rPr>
              <a:t>,</a:t>
            </a:r>
            <a:r>
              <a:rPr lang="en-US" sz="1200" dirty="0">
                <a:latin typeface="+mj-lt"/>
                <a:ea typeface="DengXian" panose="02010600030101010101" pitchFamily="2" charset="-122"/>
              </a:rPr>
              <a:t> Dartmouth, USA</a:t>
            </a:r>
          </a:p>
          <a:p>
            <a:pPr marL="0" indent="0">
              <a:lnSpc>
                <a:spcPct val="107000"/>
              </a:lnSpc>
              <a:spcBef>
                <a:spcPts val="0"/>
              </a:spcBef>
              <a:spcAft>
                <a:spcPts val="800"/>
              </a:spcAft>
              <a:buNone/>
            </a:pPr>
            <a:endParaRPr lang="en-US" sz="1200" dirty="0">
              <a:latin typeface="+mj-lt"/>
              <a:ea typeface="DengXian" panose="02010600030101010101" pitchFamily="2" charset="-122"/>
            </a:endParaRPr>
          </a:p>
          <a:p>
            <a:pPr marL="0" marR="0" indent="0">
              <a:lnSpc>
                <a:spcPct val="107000"/>
              </a:lnSpc>
              <a:spcBef>
                <a:spcPts val="0"/>
              </a:spcBef>
              <a:spcAft>
                <a:spcPts val="800"/>
              </a:spcAft>
              <a:buNone/>
            </a:pPr>
            <a:r>
              <a:rPr lang="en-US" sz="1200" b="1" dirty="0">
                <a:effectLst/>
                <a:latin typeface="+mj-lt"/>
                <a:ea typeface="DengXian" panose="02010600030101010101" pitchFamily="2" charset="-122"/>
              </a:rPr>
              <a:t>Judge Committee:</a:t>
            </a:r>
            <a:endParaRPr lang="en-US" sz="1200" dirty="0">
              <a:effectLst/>
              <a:latin typeface="+mj-lt"/>
              <a:ea typeface="DengXian" panose="02010600030101010101" pitchFamily="2" charset="-122"/>
            </a:endParaRP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Charles Sullivan</a:t>
            </a:r>
            <a:r>
              <a:rPr lang="en-US" sz="1200" dirty="0">
                <a:effectLst/>
                <a:latin typeface="+mj-lt"/>
                <a:ea typeface="DengXian" panose="02010600030101010101" pitchFamily="2" charset="-122"/>
              </a:rPr>
              <a:t>, Dartmouth,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David Perreault</a:t>
            </a:r>
            <a:r>
              <a:rPr lang="en-US" sz="1200" dirty="0">
                <a:effectLst/>
                <a:latin typeface="+mj-lt"/>
                <a:ea typeface="DengXian" panose="02010600030101010101" pitchFamily="2" charset="-122"/>
              </a:rPr>
              <a:t>, MIT,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rPr>
              <a:t>Jürgen Biela</a:t>
            </a:r>
            <a:r>
              <a:rPr lang="en-US" sz="1200" dirty="0">
                <a:latin typeface="+mj-lt"/>
                <a:ea typeface="DengXian" panose="02010600030101010101" pitchFamily="2" charset="-122"/>
              </a:rPr>
              <a:t>, ETH Zurich, Switzerland</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Dragan </a:t>
            </a:r>
            <a:r>
              <a:rPr lang="en-US" sz="1200" b="1" dirty="0" err="1">
                <a:effectLst/>
                <a:latin typeface="+mj-lt"/>
                <a:ea typeface="DengXian" panose="02010600030101010101" pitchFamily="2" charset="-122"/>
              </a:rPr>
              <a:t>Maksimovic</a:t>
            </a:r>
            <a:r>
              <a:rPr lang="en-US" sz="1200" dirty="0">
                <a:effectLst/>
                <a:latin typeface="+mj-lt"/>
                <a:ea typeface="DengXian" panose="02010600030101010101" pitchFamily="2" charset="-122"/>
              </a:rPr>
              <a:t>, CU Boulder, USA</a:t>
            </a:r>
          </a:p>
          <a:p>
            <a:pPr>
              <a:lnSpc>
                <a:spcPct val="107000"/>
              </a:lnSpc>
              <a:spcBef>
                <a:spcPts val="0"/>
              </a:spcBef>
              <a:spcAft>
                <a:spcPts val="800"/>
              </a:spcAft>
              <a:buFont typeface="Arial" panose="020B0604020202020204" pitchFamily="34" charset="0"/>
              <a:buChar char="•"/>
            </a:pPr>
            <a:r>
              <a:rPr lang="en-US" sz="1200" b="1" dirty="0">
                <a:effectLst/>
                <a:latin typeface="+mj-lt"/>
                <a:ea typeface="DengXian" panose="02010600030101010101" pitchFamily="2" charset="-122"/>
              </a:rPr>
              <a:t>SY Ron Hui</a:t>
            </a:r>
            <a:r>
              <a:rPr lang="en-US" sz="1200" dirty="0">
                <a:effectLst/>
                <a:latin typeface="+mj-lt"/>
                <a:ea typeface="DengXian" panose="02010600030101010101" pitchFamily="2" charset="-122"/>
              </a:rPr>
              <a:t>, CUHK, Hongkong</a:t>
            </a:r>
          </a:p>
        </p:txBody>
      </p:sp>
      <p:sp>
        <p:nvSpPr>
          <p:cNvPr id="3" name="Title 2">
            <a:extLst>
              <a:ext uri="{FF2B5EF4-FFF2-40B4-BE49-F238E27FC236}">
                <a16:creationId xmlns:a16="http://schemas.microsoft.com/office/drawing/2014/main" id="{29E88086-FF3D-9E61-8227-4D14E98FF028}"/>
              </a:ext>
            </a:extLst>
          </p:cNvPr>
          <p:cNvSpPr>
            <a:spLocks noGrp="1"/>
          </p:cNvSpPr>
          <p:nvPr>
            <p:ph type="title"/>
          </p:nvPr>
        </p:nvSpPr>
        <p:spPr>
          <a:xfrm>
            <a:off x="457200" y="314362"/>
            <a:ext cx="8229600" cy="523838"/>
          </a:xfrm>
        </p:spPr>
        <p:txBody>
          <a:bodyPr/>
          <a:lstStyle/>
          <a:p>
            <a:r>
              <a:rPr lang="en-US" dirty="0">
                <a:latin typeface="+mj-lt"/>
              </a:rPr>
              <a:t>MagNet 2025 – A Transient Challenge</a:t>
            </a:r>
          </a:p>
        </p:txBody>
      </p:sp>
      <p:sp>
        <p:nvSpPr>
          <p:cNvPr id="4" name="Slide Number Placeholder 3">
            <a:extLst>
              <a:ext uri="{FF2B5EF4-FFF2-40B4-BE49-F238E27FC236}">
                <a16:creationId xmlns:a16="http://schemas.microsoft.com/office/drawing/2014/main" id="{64BD4E19-7D25-0797-06E7-BDA50007B8CD}"/>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2</a:t>
            </a:fld>
            <a:endParaRPr lang="en-US" dirty="0">
              <a:latin typeface="+mj-lt"/>
            </a:endParaRPr>
          </a:p>
        </p:txBody>
      </p:sp>
      <p:pic>
        <p:nvPicPr>
          <p:cNvPr id="5" name="Picture 4">
            <a:extLst>
              <a:ext uri="{FF2B5EF4-FFF2-40B4-BE49-F238E27FC236}">
                <a16:creationId xmlns:a16="http://schemas.microsoft.com/office/drawing/2014/main" id="{D3D99A22-A1AA-0D35-3D26-2EBA39553BF2}"/>
              </a:ext>
            </a:extLst>
          </p:cNvPr>
          <p:cNvPicPr>
            <a:picLocks noChangeAspect="1"/>
          </p:cNvPicPr>
          <p:nvPr/>
        </p:nvPicPr>
        <p:blipFill>
          <a:blip r:embed="rId3"/>
          <a:stretch>
            <a:fillRect/>
          </a:stretch>
        </p:blipFill>
        <p:spPr>
          <a:xfrm>
            <a:off x="4572000" y="5067637"/>
            <a:ext cx="3724495" cy="946389"/>
          </a:xfrm>
          <a:prstGeom prst="rect">
            <a:avLst/>
          </a:prstGeom>
        </p:spPr>
      </p:pic>
      <p:sp>
        <p:nvSpPr>
          <p:cNvPr id="7" name="TextBox 6">
            <a:extLst>
              <a:ext uri="{FF2B5EF4-FFF2-40B4-BE49-F238E27FC236}">
                <a16:creationId xmlns:a16="http://schemas.microsoft.com/office/drawing/2014/main" id="{E5A4B397-5AFC-AAD8-0447-240D0F882C68}"/>
              </a:ext>
            </a:extLst>
          </p:cNvPr>
          <p:cNvSpPr txBox="1"/>
          <p:nvPr/>
        </p:nvSpPr>
        <p:spPr>
          <a:xfrm>
            <a:off x="4392795" y="1059180"/>
            <a:ext cx="4576712" cy="1173142"/>
          </a:xfrm>
          <a:prstGeom prst="rect">
            <a:avLst/>
          </a:prstGeom>
          <a:noFill/>
        </p:spPr>
        <p:txBody>
          <a:bodyPr wrap="square">
            <a:spAutoFit/>
          </a:bodyPr>
          <a:lstStyle/>
          <a:p>
            <a:pPr marL="0" indent="0">
              <a:lnSpc>
                <a:spcPct val="107000"/>
              </a:lnSpc>
              <a:spcBef>
                <a:spcPts val="0"/>
              </a:spcBef>
              <a:spcAft>
                <a:spcPts val="800"/>
              </a:spcAft>
              <a:buNone/>
            </a:pPr>
            <a:r>
              <a:rPr lang="en-US" sz="1200" b="1" dirty="0">
                <a:latin typeface="+mj-lt"/>
                <a:ea typeface="DengXian" panose="02010600030101010101" pitchFamily="2" charset="-122"/>
                <a:cs typeface="Arial" panose="020B0604020202020204" pitchFamily="34" charset="0"/>
              </a:rPr>
              <a:t>Liaison Committee:</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Han Cui</a:t>
            </a:r>
            <a:r>
              <a:rPr lang="en-US" sz="1200" dirty="0">
                <a:latin typeface="+mj-lt"/>
                <a:ea typeface="DengXian" panose="02010600030101010101" pitchFamily="2" charset="-122"/>
                <a:cs typeface="Arial" panose="020B0604020202020204" pitchFamily="34" charset="0"/>
              </a:rPr>
              <a:t>, Tianjin, China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Sinan Li</a:t>
            </a:r>
            <a:r>
              <a:rPr lang="en-US" sz="1200" dirty="0">
                <a:latin typeface="+mj-lt"/>
                <a:ea typeface="DengXian" panose="02010600030101010101" pitchFamily="2" charset="-122"/>
                <a:cs typeface="Arial" panose="020B0604020202020204" pitchFamily="34" charset="0"/>
              </a:rPr>
              <a:t>, Sydney, Australia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Oliver </a:t>
            </a:r>
            <a:r>
              <a:rPr lang="en-US" sz="1200" b="1" dirty="0" err="1">
                <a:latin typeface="+mj-lt"/>
                <a:ea typeface="DengXian" panose="02010600030101010101" pitchFamily="2" charset="-122"/>
                <a:cs typeface="Arial" panose="020B0604020202020204" pitchFamily="34" charset="0"/>
              </a:rPr>
              <a:t>Wallscheid</a:t>
            </a:r>
            <a:r>
              <a:rPr lang="en-US" sz="1200" dirty="0">
                <a:latin typeface="+mj-lt"/>
                <a:ea typeface="DengXian" panose="02010600030101010101" pitchFamily="2" charset="-122"/>
                <a:cs typeface="Arial" panose="020B0604020202020204" pitchFamily="34" charset="0"/>
              </a:rPr>
              <a:t>, Paderborn, Germany</a:t>
            </a:r>
          </a:p>
        </p:txBody>
      </p:sp>
      <p:sp>
        <p:nvSpPr>
          <p:cNvPr id="6" name="TextBox 5">
            <a:extLst>
              <a:ext uri="{FF2B5EF4-FFF2-40B4-BE49-F238E27FC236}">
                <a16:creationId xmlns:a16="http://schemas.microsoft.com/office/drawing/2014/main" id="{A58E0BE1-5B3D-2925-FF52-FF2E5CE8D73E}"/>
              </a:ext>
            </a:extLst>
          </p:cNvPr>
          <p:cNvSpPr txBox="1"/>
          <p:nvPr/>
        </p:nvSpPr>
        <p:spPr>
          <a:xfrm>
            <a:off x="4392795" y="2462988"/>
            <a:ext cx="4576712" cy="2373983"/>
          </a:xfrm>
          <a:prstGeom prst="rect">
            <a:avLst/>
          </a:prstGeom>
          <a:noFill/>
        </p:spPr>
        <p:txBody>
          <a:bodyPr wrap="square">
            <a:spAutoFit/>
          </a:bodyPr>
          <a:lstStyle/>
          <a:p>
            <a:pPr marL="0" indent="0">
              <a:lnSpc>
                <a:spcPct val="107000"/>
              </a:lnSpc>
              <a:spcBef>
                <a:spcPts val="0"/>
              </a:spcBef>
              <a:spcAft>
                <a:spcPts val="800"/>
              </a:spcAft>
              <a:buNone/>
            </a:pPr>
            <a:r>
              <a:rPr lang="en-US" sz="1200" b="1" dirty="0">
                <a:latin typeface="+mj-lt"/>
                <a:ea typeface="DengXian" panose="02010600030101010101" pitchFamily="2" charset="-122"/>
                <a:cs typeface="Arial" panose="020B0604020202020204" pitchFamily="34" charset="0"/>
              </a:rPr>
              <a:t>Advisory Committee:</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Gerard Hurley</a:t>
            </a:r>
            <a:r>
              <a:rPr lang="en-US" sz="1200" dirty="0">
                <a:latin typeface="+mj-lt"/>
                <a:ea typeface="DengXian" panose="02010600030101010101" pitchFamily="2" charset="-122"/>
                <a:cs typeface="Arial" panose="020B0604020202020204" pitchFamily="34" charset="0"/>
              </a:rPr>
              <a:t>, National University of Ireland, Ireland</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Maeve Duffy</a:t>
            </a:r>
            <a:r>
              <a:rPr lang="en-US" sz="1200" dirty="0">
                <a:latin typeface="+mj-lt"/>
                <a:ea typeface="DengXian" panose="02010600030101010101" pitchFamily="2" charset="-122"/>
                <a:cs typeface="Arial" panose="020B0604020202020204" pitchFamily="34" charset="0"/>
              </a:rPr>
              <a:t>, National University of Ireland, Ireland</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Brad Lehman</a:t>
            </a:r>
            <a:r>
              <a:rPr lang="en-US" sz="1200" dirty="0">
                <a:latin typeface="+mj-lt"/>
                <a:ea typeface="DengXian" panose="02010600030101010101" pitchFamily="2" charset="-122"/>
                <a:cs typeface="Arial" panose="020B0604020202020204" pitchFamily="34" charset="0"/>
              </a:rPr>
              <a:t>, Northeastern University,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Matt </a:t>
            </a:r>
            <a:r>
              <a:rPr lang="en-US" sz="1200" b="1" dirty="0" err="1">
                <a:latin typeface="+mj-lt"/>
                <a:ea typeface="DengXian" panose="02010600030101010101" pitchFamily="2" charset="-122"/>
                <a:cs typeface="Arial" panose="020B0604020202020204" pitchFamily="34" charset="0"/>
              </a:rPr>
              <a:t>Wilkowski</a:t>
            </a:r>
            <a:r>
              <a:rPr lang="en-US" sz="1200" dirty="0">
                <a:latin typeface="+mj-lt"/>
                <a:ea typeface="DengXian" panose="02010600030101010101" pitchFamily="2" charset="-122"/>
                <a:cs typeface="Arial" panose="020B0604020202020204" pitchFamily="34" charset="0"/>
              </a:rPr>
              <a:t>, Wurth Electronics,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Mike </a:t>
            </a:r>
            <a:r>
              <a:rPr lang="en-US" sz="1200" b="1" dirty="0" err="1">
                <a:latin typeface="+mj-lt"/>
                <a:ea typeface="DengXian" panose="02010600030101010101" pitchFamily="2" charset="-122"/>
                <a:cs typeface="Arial" panose="020B0604020202020204" pitchFamily="34" charset="0"/>
              </a:rPr>
              <a:t>Ranjram</a:t>
            </a:r>
            <a:r>
              <a:rPr lang="en-US" sz="1200" dirty="0">
                <a:latin typeface="+mj-lt"/>
                <a:ea typeface="DengXian" panose="02010600030101010101" pitchFamily="2" charset="-122"/>
                <a:cs typeface="Arial" panose="020B0604020202020204" pitchFamily="34" charset="0"/>
              </a:rPr>
              <a:t>, Arizona State University, USA</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Alex Hanson</a:t>
            </a:r>
            <a:r>
              <a:rPr lang="en-US" sz="1200" dirty="0">
                <a:latin typeface="+mj-lt"/>
                <a:ea typeface="DengXian" panose="02010600030101010101" pitchFamily="2" charset="-122"/>
                <a:cs typeface="Arial" panose="020B0604020202020204" pitchFamily="34" charset="0"/>
              </a:rPr>
              <a:t>, UT Austin, USA </a:t>
            </a:r>
          </a:p>
          <a:p>
            <a:pPr>
              <a:lnSpc>
                <a:spcPct val="107000"/>
              </a:lnSpc>
              <a:spcBef>
                <a:spcPts val="0"/>
              </a:spcBef>
              <a:spcAft>
                <a:spcPts val="800"/>
              </a:spcAft>
              <a:buFont typeface="Arial" panose="020B0604020202020204" pitchFamily="34" charset="0"/>
              <a:buChar char="•"/>
            </a:pPr>
            <a:r>
              <a:rPr lang="en-US" sz="1200" b="1" dirty="0">
                <a:latin typeface="+mj-lt"/>
                <a:ea typeface="DengXian" panose="02010600030101010101" pitchFamily="2" charset="-122"/>
                <a:cs typeface="Arial" panose="020B0604020202020204" pitchFamily="34" charset="0"/>
              </a:rPr>
              <a:t>More …</a:t>
            </a:r>
          </a:p>
        </p:txBody>
      </p:sp>
    </p:spTree>
    <p:extLst>
      <p:ext uri="{BB962C8B-B14F-4D97-AF65-F5344CB8AC3E}">
        <p14:creationId xmlns:p14="http://schemas.microsoft.com/office/powerpoint/2010/main" val="287408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817919-A90F-0473-14DB-A778F034C091}"/>
              </a:ext>
            </a:extLst>
          </p:cNvPr>
          <p:cNvSpPr>
            <a:spLocks noGrp="1"/>
          </p:cNvSpPr>
          <p:nvPr>
            <p:ph type="title"/>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 Very Successful MagNet Challenge 1</a:t>
            </a:r>
          </a:p>
        </p:txBody>
      </p:sp>
      <p:sp>
        <p:nvSpPr>
          <p:cNvPr id="4" name="Slide Number Placeholder 3">
            <a:extLst>
              <a:ext uri="{FF2B5EF4-FFF2-40B4-BE49-F238E27FC236}">
                <a16:creationId xmlns:a16="http://schemas.microsoft.com/office/drawing/2014/main" id="{5CFEE05D-5B0F-09A9-B932-230A8E079CE5}"/>
              </a:ext>
            </a:extLst>
          </p:cNvPr>
          <p:cNvSpPr>
            <a:spLocks noGrp="1"/>
          </p:cNvSpPr>
          <p:nvPr>
            <p:ph type="sldNum" sz="quarter" idx="11"/>
          </p:nvPr>
        </p:nvSpPr>
        <p:spPr/>
        <p:txBody>
          <a:bodyPr/>
          <a:lstStyle/>
          <a:p>
            <a:pPr>
              <a:defRPr/>
            </a:pPr>
            <a:fld id="{8869468F-E666-4024-BC99-9BCD31801BED}" type="slidenum">
              <a:rPr lang="en-US" smtClean="0"/>
              <a:pPr>
                <a:defRPr/>
              </a:pPr>
              <a:t>3</a:t>
            </a:fld>
            <a:endParaRPr lang="en-US" dirty="0"/>
          </a:p>
        </p:txBody>
      </p:sp>
      <p:pic>
        <p:nvPicPr>
          <p:cNvPr id="1026" name="Picture 2" descr="No alternative text description for this image">
            <a:extLst>
              <a:ext uri="{FF2B5EF4-FFF2-40B4-BE49-F238E27FC236}">
                <a16:creationId xmlns:a16="http://schemas.microsoft.com/office/drawing/2014/main" id="{06A8D244-A997-38CB-105D-7FC64FE4C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01" y="1011199"/>
            <a:ext cx="3847535" cy="27880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2162FAD-8595-8BD8-2152-7EDDEF9D9953}"/>
              </a:ext>
            </a:extLst>
          </p:cNvPr>
          <p:cNvPicPr>
            <a:picLocks noChangeAspect="1"/>
          </p:cNvPicPr>
          <p:nvPr/>
        </p:nvPicPr>
        <p:blipFill>
          <a:blip r:embed="rId3"/>
          <a:stretch>
            <a:fillRect/>
          </a:stretch>
        </p:blipFill>
        <p:spPr>
          <a:xfrm>
            <a:off x="4841260" y="916418"/>
            <a:ext cx="3702186" cy="3011208"/>
          </a:xfrm>
          <a:prstGeom prst="rect">
            <a:avLst/>
          </a:prstGeom>
        </p:spPr>
      </p:pic>
      <p:pic>
        <p:nvPicPr>
          <p:cNvPr id="11" name="Picture 10" descr="undefined">
            <a:extLst>
              <a:ext uri="{FF2B5EF4-FFF2-40B4-BE49-F238E27FC236}">
                <a16:creationId xmlns:a16="http://schemas.microsoft.com/office/drawing/2014/main" id="{66779398-E314-C28A-0042-7EF000068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40" y="4047575"/>
            <a:ext cx="1443340" cy="1511990"/>
          </a:xfrm>
          <a:prstGeom prst="rect">
            <a:avLst/>
          </a:prstGeom>
          <a:noFill/>
        </p:spPr>
      </p:pic>
      <p:sp>
        <p:nvSpPr>
          <p:cNvPr id="12" name="TextBox 11">
            <a:extLst>
              <a:ext uri="{FF2B5EF4-FFF2-40B4-BE49-F238E27FC236}">
                <a16:creationId xmlns:a16="http://schemas.microsoft.com/office/drawing/2014/main" id="{5010B7B8-47A8-9F3C-FDE7-56A8B3A0D05F}"/>
              </a:ext>
            </a:extLst>
          </p:cNvPr>
          <p:cNvSpPr txBox="1"/>
          <p:nvPr/>
        </p:nvSpPr>
        <p:spPr>
          <a:xfrm>
            <a:off x="392476" y="5596685"/>
            <a:ext cx="1865268" cy="533031"/>
          </a:xfrm>
          <a:prstGeom prst="rect">
            <a:avLst/>
          </a:prstGeom>
          <a:noFill/>
        </p:spPr>
        <p:txBody>
          <a:bodyPr wrap="square">
            <a:spAutoFit/>
          </a:bodyPr>
          <a:lstStyle/>
          <a:p>
            <a:pPr marL="0" marR="0" algn="ctr">
              <a:lnSpc>
                <a:spcPct val="107000"/>
              </a:lnSpc>
              <a:spcBef>
                <a:spcPts val="0"/>
              </a:spcBef>
              <a:spcAft>
                <a:spcPts val="800"/>
              </a:spcAft>
            </a:pPr>
            <a:r>
              <a:rPr lang="en-US" sz="1400" dirty="0">
                <a:solidFill>
                  <a:srgbClr val="002060"/>
                </a:solidFill>
                <a:effectLst/>
                <a:latin typeface="+mj-lt"/>
                <a:ea typeface="DengXian" panose="02010600030101010101" pitchFamily="2" charset="-122"/>
                <a:cs typeface="Times New Roman" panose="02020603050405020304" pitchFamily="18" charset="0"/>
              </a:rPr>
              <a:t>Charles Steinmetz (1865-1923)</a:t>
            </a:r>
            <a:endParaRPr lang="en-US" sz="1100" dirty="0">
              <a:effectLst/>
              <a:latin typeface="+mj-lt"/>
              <a:ea typeface="DengXian" panose="02010600030101010101" pitchFamily="2" charset="-122"/>
              <a:cs typeface="Times New Roman" panose="02020603050405020304" pitchFamily="18" charset="0"/>
            </a:endParaRPr>
          </a:p>
        </p:txBody>
      </p:sp>
      <p:pic>
        <p:nvPicPr>
          <p:cNvPr id="14" name="Picture 13">
            <a:extLst>
              <a:ext uri="{FF2B5EF4-FFF2-40B4-BE49-F238E27FC236}">
                <a16:creationId xmlns:a16="http://schemas.microsoft.com/office/drawing/2014/main" id="{879325AC-187C-15F3-410A-9D923DECE3AF}"/>
              </a:ext>
            </a:extLst>
          </p:cNvPr>
          <p:cNvPicPr>
            <a:picLocks noChangeAspect="1"/>
          </p:cNvPicPr>
          <p:nvPr/>
        </p:nvPicPr>
        <p:blipFill>
          <a:blip r:embed="rId5"/>
          <a:stretch>
            <a:fillRect/>
          </a:stretch>
        </p:blipFill>
        <p:spPr>
          <a:xfrm>
            <a:off x="2391450" y="3976640"/>
            <a:ext cx="3048429" cy="2447828"/>
          </a:xfrm>
          <a:prstGeom prst="rect">
            <a:avLst/>
          </a:prstGeom>
        </p:spPr>
      </p:pic>
      <p:pic>
        <p:nvPicPr>
          <p:cNvPr id="1030" name="Picture 1029">
            <a:extLst>
              <a:ext uri="{FF2B5EF4-FFF2-40B4-BE49-F238E27FC236}">
                <a16:creationId xmlns:a16="http://schemas.microsoft.com/office/drawing/2014/main" id="{29B639E6-AFEE-D2B4-B32E-0897152C1BE9}"/>
              </a:ext>
            </a:extLst>
          </p:cNvPr>
          <p:cNvPicPr>
            <a:picLocks noChangeAspect="1"/>
          </p:cNvPicPr>
          <p:nvPr/>
        </p:nvPicPr>
        <p:blipFill>
          <a:blip r:embed="rId6"/>
          <a:srcRect t="21930"/>
          <a:stretch/>
        </p:blipFill>
        <p:spPr>
          <a:xfrm>
            <a:off x="5439879" y="4012107"/>
            <a:ext cx="2440254" cy="2376893"/>
          </a:xfrm>
          <a:prstGeom prst="rect">
            <a:avLst/>
          </a:prstGeom>
        </p:spPr>
      </p:pic>
      <p:sp>
        <p:nvSpPr>
          <p:cNvPr id="2" name="TextBox 1">
            <a:extLst>
              <a:ext uri="{FF2B5EF4-FFF2-40B4-BE49-F238E27FC236}">
                <a16:creationId xmlns:a16="http://schemas.microsoft.com/office/drawing/2014/main" id="{B3771A10-A205-6454-1B27-2577DFC6B636}"/>
              </a:ext>
            </a:extLst>
          </p:cNvPr>
          <p:cNvSpPr txBox="1"/>
          <p:nvPr/>
        </p:nvSpPr>
        <p:spPr>
          <a:xfrm>
            <a:off x="5677637" y="2673162"/>
            <a:ext cx="215956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133 co-authors</a:t>
            </a:r>
          </a:p>
        </p:txBody>
      </p:sp>
      <p:sp>
        <p:nvSpPr>
          <p:cNvPr id="8" name="TextBox 7">
            <a:extLst>
              <a:ext uri="{FF2B5EF4-FFF2-40B4-BE49-F238E27FC236}">
                <a16:creationId xmlns:a16="http://schemas.microsoft.com/office/drawing/2014/main" id="{576FEDB7-2A87-0976-085F-5F423B3DAF6E}"/>
              </a:ext>
            </a:extLst>
          </p:cNvPr>
          <p:cNvSpPr txBox="1"/>
          <p:nvPr/>
        </p:nvSpPr>
        <p:spPr>
          <a:xfrm>
            <a:off x="3306866" y="4434238"/>
            <a:ext cx="1534394"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New SOTA</a:t>
            </a:r>
          </a:p>
        </p:txBody>
      </p:sp>
      <p:sp>
        <p:nvSpPr>
          <p:cNvPr id="9" name="TextBox 8">
            <a:extLst>
              <a:ext uri="{FF2B5EF4-FFF2-40B4-BE49-F238E27FC236}">
                <a16:creationId xmlns:a16="http://schemas.microsoft.com/office/drawing/2014/main" id="{819A8871-E914-44CE-1108-2BB9DA8818AF}"/>
              </a:ext>
            </a:extLst>
          </p:cNvPr>
          <p:cNvSpPr txBox="1"/>
          <p:nvPr/>
        </p:nvSpPr>
        <p:spPr>
          <a:xfrm>
            <a:off x="7070006" y="4784940"/>
            <a:ext cx="1383712"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24 teams</a:t>
            </a:r>
          </a:p>
        </p:txBody>
      </p:sp>
      <p:sp>
        <p:nvSpPr>
          <p:cNvPr id="13" name="TextBox 12">
            <a:extLst>
              <a:ext uri="{FF2B5EF4-FFF2-40B4-BE49-F238E27FC236}">
                <a16:creationId xmlns:a16="http://schemas.microsoft.com/office/drawing/2014/main" id="{4CA8A50C-4E47-5BA7-D600-018BC468EFF3}"/>
              </a:ext>
            </a:extLst>
          </p:cNvPr>
          <p:cNvSpPr txBox="1"/>
          <p:nvPr/>
        </p:nvSpPr>
        <p:spPr>
          <a:xfrm>
            <a:off x="6860814" y="5227353"/>
            <a:ext cx="1802096" cy="369332"/>
          </a:xfrm>
          <a:prstGeom prst="rect">
            <a:avLst/>
          </a:prstGeom>
          <a:solidFill>
            <a:srgbClr val="FFFF00"/>
          </a:solidFill>
          <a:ln w="28575">
            <a:solidFill>
              <a:schemeClr val="tx1"/>
            </a:solidFill>
          </a:ln>
        </p:spPr>
        <p:txBody>
          <a:bodyPr wrap="none" rtlCol="0">
            <a:spAutoFit/>
          </a:bodyPr>
          <a:lstStyle/>
          <a:p>
            <a:r>
              <a:rPr lang="en-US" sz="1800" b="1" dirty="0">
                <a:latin typeface="Verdana" panose="020B0604030504040204" pitchFamily="34" charset="0"/>
                <a:ea typeface="Verdana" panose="020B0604030504040204" pitchFamily="34" charset="0"/>
                <a:cs typeface="Verdana" panose="020B0604030504040204" pitchFamily="34" charset="0"/>
              </a:rPr>
              <a:t>Many theses</a:t>
            </a:r>
          </a:p>
        </p:txBody>
      </p:sp>
    </p:spTree>
    <p:extLst>
      <p:ext uri="{BB962C8B-B14F-4D97-AF65-F5344CB8AC3E}">
        <p14:creationId xmlns:p14="http://schemas.microsoft.com/office/powerpoint/2010/main" val="1411142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729F2B-2273-9A93-2D03-3D6FD168BD0C}"/>
              </a:ext>
            </a:extLst>
          </p:cNvPr>
          <p:cNvSpPr>
            <a:spLocks noGrp="1"/>
          </p:cNvSpPr>
          <p:nvPr>
            <p:ph type="title"/>
          </p:nvPr>
        </p:nvSpPr>
        <p:spPr>
          <a:xfrm>
            <a:off x="339204" y="487991"/>
            <a:ext cx="8229600" cy="914400"/>
          </a:xfrm>
        </p:spPr>
        <p:txBody>
          <a:bodyPr/>
          <a:lstStyle/>
          <a:p>
            <a:r>
              <a:rPr lang="en-US" dirty="0" err="1">
                <a:latin typeface="+mj-lt"/>
              </a:rPr>
              <a:t>MagNet</a:t>
            </a:r>
            <a:r>
              <a:rPr lang="en-US" dirty="0">
                <a:latin typeface="+mj-lt"/>
              </a:rPr>
              <a:t> 2025 – A Transient Challenge</a:t>
            </a:r>
            <a:endParaRPr lang="en-US" dirty="0"/>
          </a:p>
        </p:txBody>
      </p:sp>
      <p:sp>
        <p:nvSpPr>
          <p:cNvPr id="4" name="Slide Number Placeholder 3">
            <a:extLst>
              <a:ext uri="{FF2B5EF4-FFF2-40B4-BE49-F238E27FC236}">
                <a16:creationId xmlns:a16="http://schemas.microsoft.com/office/drawing/2014/main" id="{318F9D13-884B-87D8-EBDD-824418C6F27C}"/>
              </a:ext>
            </a:extLst>
          </p:cNvPr>
          <p:cNvSpPr>
            <a:spLocks noGrp="1"/>
          </p:cNvSpPr>
          <p:nvPr>
            <p:ph type="sldNum" sz="quarter" idx="11"/>
          </p:nvPr>
        </p:nvSpPr>
        <p:spPr/>
        <p:txBody>
          <a:bodyPr/>
          <a:lstStyle/>
          <a:p>
            <a:pPr>
              <a:defRPr/>
            </a:pPr>
            <a:fld id="{8869468F-E666-4024-BC99-9BCD31801BED}" type="slidenum">
              <a:rPr lang="en-US" smtClean="0"/>
              <a:pPr>
                <a:defRPr/>
              </a:pPr>
              <a:t>4</a:t>
            </a:fld>
            <a:endParaRPr lang="en-US" dirty="0"/>
          </a:p>
        </p:txBody>
      </p:sp>
      <p:pic>
        <p:nvPicPr>
          <p:cNvPr id="8" name="Picture 7" descr="Logo&#10;&#10;Description automatically generated with medium confidence">
            <a:extLst>
              <a:ext uri="{FF2B5EF4-FFF2-40B4-BE49-F238E27FC236}">
                <a16:creationId xmlns:a16="http://schemas.microsoft.com/office/drawing/2014/main" id="{026BAC6C-77F5-71D0-B4F9-63781109E85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204" y="1134885"/>
            <a:ext cx="3157400" cy="1483588"/>
          </a:xfrm>
          <a:prstGeom prst="rect">
            <a:avLst/>
          </a:prstGeom>
          <a:noFill/>
        </p:spPr>
      </p:pic>
      <p:sp>
        <p:nvSpPr>
          <p:cNvPr id="11" name="Arrow: Right 10">
            <a:extLst>
              <a:ext uri="{FF2B5EF4-FFF2-40B4-BE49-F238E27FC236}">
                <a16:creationId xmlns:a16="http://schemas.microsoft.com/office/drawing/2014/main" id="{A5E23E78-3228-D1A8-AE07-59336FE69A57}"/>
              </a:ext>
            </a:extLst>
          </p:cNvPr>
          <p:cNvSpPr/>
          <p:nvPr/>
        </p:nvSpPr>
        <p:spPr bwMode="auto">
          <a:xfrm>
            <a:off x="3564485" y="1632839"/>
            <a:ext cx="463279" cy="487680"/>
          </a:xfrm>
          <a:prstGeom prst="right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pic>
        <p:nvPicPr>
          <p:cNvPr id="7" name="Picture 6">
            <a:extLst>
              <a:ext uri="{FF2B5EF4-FFF2-40B4-BE49-F238E27FC236}">
                <a16:creationId xmlns:a16="http://schemas.microsoft.com/office/drawing/2014/main" id="{D6F38C2C-130C-E5A5-8E40-3EF1CCF06E15}"/>
              </a:ext>
            </a:extLst>
          </p:cNvPr>
          <p:cNvPicPr>
            <a:picLocks noChangeAspect="1"/>
          </p:cNvPicPr>
          <p:nvPr/>
        </p:nvPicPr>
        <p:blipFill>
          <a:blip r:embed="rId3"/>
          <a:stretch>
            <a:fillRect/>
          </a:stretch>
        </p:blipFill>
        <p:spPr>
          <a:xfrm>
            <a:off x="4286145" y="1228762"/>
            <a:ext cx="4786874" cy="1216337"/>
          </a:xfrm>
          <a:prstGeom prst="rect">
            <a:avLst/>
          </a:prstGeom>
        </p:spPr>
      </p:pic>
      <p:sp>
        <p:nvSpPr>
          <p:cNvPr id="5" name="TextBox 4">
            <a:extLst>
              <a:ext uri="{FF2B5EF4-FFF2-40B4-BE49-F238E27FC236}">
                <a16:creationId xmlns:a16="http://schemas.microsoft.com/office/drawing/2014/main" id="{F4A977FF-F0D8-4425-2A23-B9A4536734E6}"/>
              </a:ext>
            </a:extLst>
          </p:cNvPr>
          <p:cNvSpPr txBox="1"/>
          <p:nvPr/>
        </p:nvSpPr>
        <p:spPr>
          <a:xfrm>
            <a:off x="1180559" y="5723678"/>
            <a:ext cx="277792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Steinmetz Equation</a:t>
            </a:r>
          </a:p>
          <a:p>
            <a:pPr algn="ctr"/>
            <a:r>
              <a:rPr lang="en-US" sz="1800" dirty="0">
                <a:solidFill>
                  <a:srgbClr val="002060"/>
                </a:solidFill>
                <a:latin typeface="+mj-lt"/>
                <a:ea typeface="DengXian" panose="02010600030101010101" pitchFamily="2" charset="-122"/>
                <a:cs typeface="Times New Roman" panose="02020603050405020304" pitchFamily="18" charset="0"/>
              </a:rPr>
              <a:t>(1890s)</a:t>
            </a:r>
            <a:endParaRPr lang="en-US" sz="1800" dirty="0"/>
          </a:p>
        </p:txBody>
      </p:sp>
      <p:sp>
        <p:nvSpPr>
          <p:cNvPr id="6" name="TextBox 5">
            <a:extLst>
              <a:ext uri="{FF2B5EF4-FFF2-40B4-BE49-F238E27FC236}">
                <a16:creationId xmlns:a16="http://schemas.microsoft.com/office/drawing/2014/main" id="{48EE6DD8-6529-1BFD-271D-28613A95FD3A}"/>
              </a:ext>
            </a:extLst>
          </p:cNvPr>
          <p:cNvSpPr txBox="1"/>
          <p:nvPr/>
        </p:nvSpPr>
        <p:spPr>
          <a:xfrm>
            <a:off x="4741658" y="5723678"/>
            <a:ext cx="3522756" cy="646331"/>
          </a:xfrm>
          <a:prstGeom prst="rect">
            <a:avLst/>
          </a:prstGeom>
          <a:noFill/>
        </p:spPr>
        <p:txBody>
          <a:bodyPr wrap="square">
            <a:spAutoFit/>
          </a:bodyPr>
          <a:lstStyle/>
          <a:p>
            <a:pPr algn="ctr"/>
            <a:r>
              <a:rPr lang="en-US" sz="1800" dirty="0">
                <a:solidFill>
                  <a:srgbClr val="002060"/>
                </a:solidFill>
                <a:effectLst/>
                <a:latin typeface="+mj-lt"/>
                <a:ea typeface="DengXian" panose="02010600030101010101" pitchFamily="2" charset="-122"/>
                <a:cs typeface="Times New Roman" panose="02020603050405020304" pitchFamily="18" charset="0"/>
              </a:rPr>
              <a:t>Preisach Model &amp; J-A Model</a:t>
            </a:r>
          </a:p>
          <a:p>
            <a:pPr algn="ctr"/>
            <a:r>
              <a:rPr lang="en-US" sz="1800" dirty="0">
                <a:solidFill>
                  <a:srgbClr val="002060"/>
                </a:solidFill>
                <a:latin typeface="+mj-lt"/>
                <a:ea typeface="DengXian" panose="02010600030101010101" pitchFamily="2" charset="-122"/>
                <a:cs typeface="Times New Roman" panose="02020603050405020304" pitchFamily="18" charset="0"/>
              </a:rPr>
              <a:t>(1930s) &amp; (1980s)</a:t>
            </a:r>
            <a:endParaRPr lang="en-US" sz="1800" dirty="0"/>
          </a:p>
        </p:txBody>
      </p:sp>
      <p:pic>
        <p:nvPicPr>
          <p:cNvPr id="10" name="Picture 9" descr="A diagram of falling and rising&#10;&#10;Description automatically generated">
            <a:extLst>
              <a:ext uri="{FF2B5EF4-FFF2-40B4-BE49-F238E27FC236}">
                <a16:creationId xmlns:a16="http://schemas.microsoft.com/office/drawing/2014/main" id="{0DDE4577-ED5A-D39A-9C61-458BAEBA90F0}"/>
              </a:ext>
            </a:extLst>
          </p:cNvPr>
          <p:cNvPicPr>
            <a:picLocks noChangeAspect="1"/>
          </p:cNvPicPr>
          <p:nvPr/>
        </p:nvPicPr>
        <p:blipFill>
          <a:blip r:embed="rId4"/>
          <a:stretch>
            <a:fillRect/>
          </a:stretch>
        </p:blipFill>
        <p:spPr>
          <a:xfrm>
            <a:off x="5080987" y="2618473"/>
            <a:ext cx="2844097" cy="3019699"/>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91E2EBE9-BCCA-10CF-4293-7B4058CE733A}"/>
              </a:ext>
            </a:extLst>
          </p:cNvPr>
          <p:cNvPicPr>
            <a:picLocks noChangeAspect="1"/>
          </p:cNvPicPr>
          <p:nvPr/>
        </p:nvPicPr>
        <p:blipFill>
          <a:blip r:embed="rId5"/>
          <a:stretch>
            <a:fillRect/>
          </a:stretch>
        </p:blipFill>
        <p:spPr>
          <a:xfrm>
            <a:off x="162045" y="2963860"/>
            <a:ext cx="4411108" cy="2759255"/>
          </a:xfrm>
          <a:prstGeom prst="rect">
            <a:avLst/>
          </a:prstGeom>
        </p:spPr>
      </p:pic>
    </p:spTree>
    <p:extLst>
      <p:ext uri="{BB962C8B-B14F-4D97-AF65-F5344CB8AC3E}">
        <p14:creationId xmlns:p14="http://schemas.microsoft.com/office/powerpoint/2010/main" val="409417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2BDC-EDC4-3384-FB4A-E1318D94F1C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F0F9E6-C476-B21F-CFDF-C5BCC4FEDAE9}"/>
              </a:ext>
            </a:extLst>
          </p:cNvPr>
          <p:cNvSpPr>
            <a:spLocks noGrp="1"/>
          </p:cNvSpPr>
          <p:nvPr>
            <p:ph idx="1"/>
          </p:nvPr>
        </p:nvSpPr>
        <p:spPr>
          <a:xfrm>
            <a:off x="228600" y="1075276"/>
            <a:ext cx="8686800" cy="5089854"/>
          </a:xfrm>
        </p:spPr>
        <p:txBody>
          <a:bodyPr>
            <a:normAutofit fontScale="92500" lnSpcReduction="10000"/>
          </a:bodyPr>
          <a:lstStyle/>
          <a:p>
            <a:r>
              <a:rPr lang="en-US" sz="2400" dirty="0">
                <a:latin typeface="+mj-lt"/>
              </a:rPr>
              <a:t>Motivation:</a:t>
            </a:r>
          </a:p>
          <a:p>
            <a:pPr lvl="1"/>
            <a:r>
              <a:rPr lang="en-US" sz="2200" dirty="0" err="1">
                <a:latin typeface="+mj-lt"/>
              </a:rPr>
              <a:t>MagNet</a:t>
            </a:r>
            <a:r>
              <a:rPr lang="en-US" sz="2200" dirty="0">
                <a:latin typeface="+mj-lt"/>
              </a:rPr>
              <a:t> Challenge 1: find something better than </a:t>
            </a:r>
            <a:r>
              <a:rPr lang="en-US" sz="2200" dirty="0" err="1">
                <a:latin typeface="+mj-lt"/>
              </a:rPr>
              <a:t>Steinmeitz</a:t>
            </a:r>
            <a:endParaRPr lang="en-US" sz="2200" dirty="0">
              <a:latin typeface="+mj-lt"/>
            </a:endParaRPr>
          </a:p>
          <a:p>
            <a:pPr lvl="1"/>
            <a:r>
              <a:rPr lang="en-US" sz="2200" dirty="0" err="1">
                <a:latin typeface="+mj-lt"/>
              </a:rPr>
              <a:t>MagNet</a:t>
            </a:r>
            <a:r>
              <a:rPr lang="en-US" sz="2200" dirty="0">
                <a:latin typeface="+mj-lt"/>
              </a:rPr>
              <a:t> Challenge 2: what’s the best modeling framework</a:t>
            </a:r>
          </a:p>
          <a:p>
            <a:pPr lvl="1"/>
            <a:endParaRPr lang="en-US" sz="2200" dirty="0">
              <a:latin typeface="+mj-lt"/>
            </a:endParaRPr>
          </a:p>
          <a:p>
            <a:r>
              <a:rPr lang="en-US" sz="2400" dirty="0">
                <a:latin typeface="+mj-lt"/>
              </a:rPr>
              <a:t>Foundation Model for Magnetic Materials?</a:t>
            </a:r>
          </a:p>
          <a:p>
            <a:pPr lvl="1"/>
            <a:r>
              <a:rPr lang="en-US" sz="2200" dirty="0">
                <a:latin typeface="+mj-lt"/>
              </a:rPr>
              <a:t>Frequency agnostic (non-steady-state)</a:t>
            </a:r>
          </a:p>
          <a:p>
            <a:pPr lvl="1"/>
            <a:r>
              <a:rPr lang="en-US" sz="2200" dirty="0">
                <a:latin typeface="+mj-lt"/>
              </a:rPr>
              <a:t>Universal time step (long- or short-time steps)</a:t>
            </a:r>
          </a:p>
          <a:p>
            <a:pPr lvl="1"/>
            <a:r>
              <a:rPr lang="en-US" sz="2200" dirty="0">
                <a:latin typeface="+mj-lt"/>
              </a:rPr>
              <a:t>Hypothesis: impact of initial state has finite time horizon </a:t>
            </a:r>
          </a:p>
          <a:p>
            <a:pPr lvl="1"/>
            <a:r>
              <a:rPr lang="en-US" sz="2200" dirty="0">
                <a:latin typeface="+mj-lt"/>
              </a:rPr>
              <a:t>…</a:t>
            </a:r>
          </a:p>
          <a:p>
            <a:pPr lvl="1"/>
            <a:endParaRPr lang="en-US" dirty="0">
              <a:latin typeface="+mj-lt"/>
            </a:endParaRPr>
          </a:p>
          <a:p>
            <a:r>
              <a:rPr lang="en-US" sz="2400" dirty="0">
                <a:latin typeface="+mj-lt"/>
              </a:rPr>
              <a:t>A Rigorous Mathematical Framework?</a:t>
            </a:r>
          </a:p>
          <a:p>
            <a:pPr lvl="1"/>
            <a:r>
              <a:rPr lang="en-US" sz="2200" dirty="0">
                <a:latin typeface="+mj-lt"/>
              </a:rPr>
              <a:t>A compact and efficient, hopefully explainable modeling framework which will converge over time to the material’s steady state condition</a:t>
            </a:r>
          </a:p>
          <a:p>
            <a:pPr lvl="1"/>
            <a:r>
              <a:rPr lang="en-US" sz="2200" dirty="0">
                <a:latin typeface="+mj-lt"/>
              </a:rPr>
              <a:t>Physics-based, data-driven, or hybrid …</a:t>
            </a:r>
          </a:p>
        </p:txBody>
      </p:sp>
      <p:sp>
        <p:nvSpPr>
          <p:cNvPr id="3" name="Title 2">
            <a:extLst>
              <a:ext uri="{FF2B5EF4-FFF2-40B4-BE49-F238E27FC236}">
                <a16:creationId xmlns:a16="http://schemas.microsoft.com/office/drawing/2014/main" id="{AB21599D-8734-9AB3-6581-B32DEB07BF32}"/>
              </a:ext>
            </a:extLst>
          </p:cNvPr>
          <p:cNvSpPr>
            <a:spLocks noGrp="1"/>
          </p:cNvSpPr>
          <p:nvPr>
            <p:ph type="title"/>
          </p:nvPr>
        </p:nvSpPr>
        <p:spPr/>
        <p:txBody>
          <a:bodyPr/>
          <a:lstStyle/>
          <a:p>
            <a:r>
              <a:rPr lang="en-US" dirty="0"/>
              <a:t>Foundation Model for Power Magnetics</a:t>
            </a:r>
          </a:p>
        </p:txBody>
      </p:sp>
      <p:sp>
        <p:nvSpPr>
          <p:cNvPr id="4" name="Slide Number Placeholder 3">
            <a:extLst>
              <a:ext uri="{FF2B5EF4-FFF2-40B4-BE49-F238E27FC236}">
                <a16:creationId xmlns:a16="http://schemas.microsoft.com/office/drawing/2014/main" id="{80718DDA-4979-4C6E-A194-370E12A07E5A}"/>
              </a:ext>
            </a:extLst>
          </p:cNvPr>
          <p:cNvSpPr>
            <a:spLocks noGrp="1"/>
          </p:cNvSpPr>
          <p:nvPr>
            <p:ph type="sldNum" sz="quarter" idx="11"/>
          </p:nvPr>
        </p:nvSpPr>
        <p:spPr/>
        <p:txBody>
          <a:bodyPr/>
          <a:lstStyle/>
          <a:p>
            <a:pPr>
              <a:defRPr/>
            </a:pPr>
            <a:fld id="{8869468F-E666-4024-BC99-9BCD31801BED}" type="slidenum">
              <a:rPr lang="en-US" smtClean="0"/>
              <a:pPr>
                <a:defRPr/>
              </a:pPr>
              <a:t>5</a:t>
            </a:fld>
            <a:endParaRPr lang="en-US" dirty="0"/>
          </a:p>
        </p:txBody>
      </p:sp>
    </p:spTree>
    <p:extLst>
      <p:ext uri="{BB962C8B-B14F-4D97-AF65-F5344CB8AC3E}">
        <p14:creationId xmlns:p14="http://schemas.microsoft.com/office/powerpoint/2010/main" val="247837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35C982-D8B0-E83E-C494-0B438885DD89}"/>
              </a:ext>
            </a:extLst>
          </p:cNvPr>
          <p:cNvSpPr>
            <a:spLocks noGrp="1"/>
          </p:cNvSpPr>
          <p:nvPr>
            <p:ph type="title"/>
          </p:nvPr>
        </p:nvSpPr>
        <p:spPr>
          <a:xfrm>
            <a:off x="314325" y="450356"/>
            <a:ext cx="8486775" cy="914400"/>
          </a:xfrm>
        </p:spPr>
        <p:txBody>
          <a:bodyPr/>
          <a:lstStyle/>
          <a:p>
            <a:r>
              <a:rPr lang="en-US" dirty="0">
                <a:latin typeface="+mj-lt"/>
              </a:rPr>
              <a:t>2025: from Racetrack to Open Path</a:t>
            </a:r>
          </a:p>
        </p:txBody>
      </p:sp>
      <p:sp>
        <p:nvSpPr>
          <p:cNvPr id="4" name="Slide Number Placeholder 3">
            <a:extLst>
              <a:ext uri="{FF2B5EF4-FFF2-40B4-BE49-F238E27FC236}">
                <a16:creationId xmlns:a16="http://schemas.microsoft.com/office/drawing/2014/main" id="{9E4C645D-4B0C-4997-E725-66A73E2D0C8B}"/>
              </a:ext>
            </a:extLst>
          </p:cNvPr>
          <p:cNvSpPr>
            <a:spLocks noGrp="1"/>
          </p:cNvSpPr>
          <p:nvPr>
            <p:ph type="sldNum" sz="quarter" idx="11"/>
          </p:nvPr>
        </p:nvSpPr>
        <p:spPr/>
        <p:txBody>
          <a:bodyPr/>
          <a:lstStyle/>
          <a:p>
            <a:pPr>
              <a:defRPr/>
            </a:pPr>
            <a:fld id="{8869468F-E666-4024-BC99-9BCD31801BED}" type="slidenum">
              <a:rPr lang="en-US" smtClean="0"/>
              <a:pPr>
                <a:defRPr/>
              </a:pPr>
              <a:t>6</a:t>
            </a:fld>
            <a:endParaRPr lang="en-US" dirty="0"/>
          </a:p>
        </p:txBody>
      </p:sp>
      <p:pic>
        <p:nvPicPr>
          <p:cNvPr id="1026" name="Picture 2" descr="Aerial View of Professional Racing Track Layout in Lush Greenery - Flux AI  Image">
            <a:extLst>
              <a:ext uri="{FF2B5EF4-FFF2-40B4-BE49-F238E27FC236}">
                <a16:creationId xmlns:a16="http://schemas.microsoft.com/office/drawing/2014/main" id="{DBC767EC-2370-A25D-FA13-36ACBEA94A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94428" y="2013088"/>
            <a:ext cx="3111120" cy="2333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avigation 2021 Home">
            <a:extLst>
              <a:ext uri="{FF2B5EF4-FFF2-40B4-BE49-F238E27FC236}">
                <a16:creationId xmlns:a16="http://schemas.microsoft.com/office/drawing/2014/main" id="{0A615D4C-2D3A-1111-B701-7ED2A3E69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298" y="1624198"/>
            <a:ext cx="5397605" cy="31111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9C876958-A7C8-8D5B-9ED9-ADEFA89788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318" y="4867681"/>
            <a:ext cx="2304357" cy="1082763"/>
          </a:xfrm>
          <a:prstGeom prst="rect">
            <a:avLst/>
          </a:prstGeom>
          <a:noFill/>
        </p:spPr>
      </p:pic>
      <p:pic>
        <p:nvPicPr>
          <p:cNvPr id="7" name="Picture 6">
            <a:extLst>
              <a:ext uri="{FF2B5EF4-FFF2-40B4-BE49-F238E27FC236}">
                <a16:creationId xmlns:a16="http://schemas.microsoft.com/office/drawing/2014/main" id="{DD7D2EBA-4B6E-54ED-8224-9477BE75A0F9}"/>
              </a:ext>
            </a:extLst>
          </p:cNvPr>
          <p:cNvPicPr>
            <a:picLocks noChangeAspect="1"/>
          </p:cNvPicPr>
          <p:nvPr/>
        </p:nvPicPr>
        <p:blipFill>
          <a:blip r:embed="rId5"/>
          <a:stretch>
            <a:fillRect/>
          </a:stretch>
        </p:blipFill>
        <p:spPr>
          <a:xfrm>
            <a:off x="3899926" y="4800893"/>
            <a:ext cx="4786874" cy="1216337"/>
          </a:xfrm>
          <a:prstGeom prst="rect">
            <a:avLst/>
          </a:prstGeom>
        </p:spPr>
      </p:pic>
      <p:sp>
        <p:nvSpPr>
          <p:cNvPr id="9" name="Arrow: Right 8">
            <a:extLst>
              <a:ext uri="{FF2B5EF4-FFF2-40B4-BE49-F238E27FC236}">
                <a16:creationId xmlns:a16="http://schemas.microsoft.com/office/drawing/2014/main" id="{7DB5C16D-685B-F653-4333-421722F737B8}"/>
              </a:ext>
            </a:extLst>
          </p:cNvPr>
          <p:cNvSpPr/>
          <p:nvPr/>
        </p:nvSpPr>
        <p:spPr bwMode="auto">
          <a:xfrm>
            <a:off x="3555928" y="2364208"/>
            <a:ext cx="673100" cy="698500"/>
          </a:xfrm>
          <a:prstGeom prst="rightArrow">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0" name="TextBox 9">
            <a:extLst>
              <a:ext uri="{FF2B5EF4-FFF2-40B4-BE49-F238E27FC236}">
                <a16:creationId xmlns:a16="http://schemas.microsoft.com/office/drawing/2014/main" id="{0CD99F1F-2E90-A6A4-4414-CC3CD016910A}"/>
              </a:ext>
            </a:extLst>
          </p:cNvPr>
          <p:cNvSpPr txBox="1"/>
          <p:nvPr/>
        </p:nvSpPr>
        <p:spPr>
          <a:xfrm>
            <a:off x="222675" y="1068306"/>
            <a:ext cx="4006353"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Periodic Steady State Excitations</a:t>
            </a:r>
          </a:p>
        </p:txBody>
      </p:sp>
      <p:sp>
        <p:nvSpPr>
          <p:cNvPr id="11" name="TextBox 10">
            <a:extLst>
              <a:ext uri="{FF2B5EF4-FFF2-40B4-BE49-F238E27FC236}">
                <a16:creationId xmlns:a16="http://schemas.microsoft.com/office/drawing/2014/main" id="{5C4EC7C4-E292-27E0-B497-17317ECE7F76}"/>
              </a:ext>
            </a:extLst>
          </p:cNvPr>
          <p:cNvSpPr txBox="1"/>
          <p:nvPr/>
        </p:nvSpPr>
        <p:spPr>
          <a:xfrm>
            <a:off x="4914974" y="1061000"/>
            <a:ext cx="2985241" cy="369332"/>
          </a:xfrm>
          <a:prstGeom prst="rect">
            <a:avLst/>
          </a:prstGeom>
          <a:solidFill>
            <a:srgbClr val="FFFF00"/>
          </a:solidFill>
          <a:ln w="19050">
            <a:solidFill>
              <a:schemeClr val="tx1"/>
            </a:solidFill>
          </a:ln>
        </p:spPr>
        <p:txBody>
          <a:bodyPr wrap="none" rtlCol="0">
            <a:spAutoFit/>
          </a:bodyPr>
          <a:lstStyle/>
          <a:p>
            <a:r>
              <a:rPr lang="en-US" sz="1800" dirty="0">
                <a:highlight>
                  <a:srgbClr val="FFFF00"/>
                </a:highlight>
                <a:latin typeface="+mj-lt"/>
              </a:rPr>
              <a:t>Non-Periodic Excitations</a:t>
            </a:r>
          </a:p>
        </p:txBody>
      </p:sp>
    </p:spTree>
    <p:extLst>
      <p:ext uri="{BB962C8B-B14F-4D97-AF65-F5344CB8AC3E}">
        <p14:creationId xmlns:p14="http://schemas.microsoft.com/office/powerpoint/2010/main" val="286534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16EAD19-0E4E-2D70-4F3C-4FD4214E6155}"/>
                  </a:ext>
                </a:extLst>
              </p:cNvPr>
              <p:cNvSpPr>
                <a:spLocks noGrp="1"/>
              </p:cNvSpPr>
              <p:nvPr>
                <p:ph idx="1"/>
              </p:nvPr>
            </p:nvSpPr>
            <p:spPr>
              <a:xfrm>
                <a:off x="310626" y="910690"/>
                <a:ext cx="8522748" cy="2576285"/>
              </a:xfrm>
            </p:spPr>
            <p:txBody>
              <a:bodyPr>
                <a:normAutofit fontScale="92500"/>
              </a:bodyPr>
              <a:lstStyle/>
              <a:p>
                <a:r>
                  <a:rPr lang="en-US" sz="1800" dirty="0">
                    <a:latin typeface="+mj-lt"/>
                  </a:rPr>
                  <a:t>No good method to design magnetics in transient.</a:t>
                </a:r>
              </a:p>
              <a:p>
                <a:r>
                  <a:rPr lang="en-US" sz="1800" b="1" dirty="0">
                    <a:solidFill>
                      <a:srgbClr val="C00000"/>
                    </a:solidFill>
                    <a:latin typeface="+mj-lt"/>
                  </a:rPr>
                  <a:t>Imprecise material </a:t>
                </a:r>
                <a14:m>
                  <m:oMath xmlns:m="http://schemas.openxmlformats.org/officeDocument/2006/math">
                    <m:r>
                      <a:rPr lang="en-US" sz="1800" b="1" i="1" smtClean="0">
                        <a:solidFill>
                          <a:srgbClr val="C00000"/>
                        </a:solidFill>
                        <a:latin typeface="Cambria Math" panose="02040503050406030204" pitchFamily="18" charset="0"/>
                      </a:rPr>
                      <m:t>↔</m:t>
                    </m:r>
                  </m:oMath>
                </a14:m>
                <a:r>
                  <a:rPr lang="en-US" sz="1800" b="1" dirty="0">
                    <a:solidFill>
                      <a:srgbClr val="C00000"/>
                    </a:solidFill>
                    <a:latin typeface="+mj-lt"/>
                  </a:rPr>
                  <a:t> </a:t>
                </a:r>
                <a:r>
                  <a:rPr lang="en-US" sz="1800" b="1" dirty="0">
                    <a:solidFill>
                      <a:schemeClr val="accent6"/>
                    </a:solidFill>
                    <a:latin typeface="+mj-lt"/>
                  </a:rPr>
                  <a:t>imprecise model </a:t>
                </a:r>
                <a14:m>
                  <m:oMath xmlns:m="http://schemas.openxmlformats.org/officeDocument/2006/math">
                    <m:r>
                      <a:rPr lang="en-US" sz="1800" b="1" i="1">
                        <a:solidFill>
                          <a:srgbClr val="C00000"/>
                        </a:solidFill>
                        <a:latin typeface="Cambria Math" panose="02040503050406030204" pitchFamily="18" charset="0"/>
                      </a:rPr>
                      <m:t>↔</m:t>
                    </m:r>
                  </m:oMath>
                </a14:m>
                <a:r>
                  <a:rPr lang="en-US" sz="1800" b="1" dirty="0">
                    <a:solidFill>
                      <a:srgbClr val="C00000"/>
                    </a:solidFill>
                    <a:latin typeface="+mj-lt"/>
                  </a:rPr>
                  <a:t> imprecise design.</a:t>
                </a:r>
              </a:p>
              <a:p>
                <a:r>
                  <a:rPr lang="en-US" sz="1800" dirty="0">
                    <a:latin typeface="+mj-lt"/>
                  </a:rPr>
                  <a:t>Unnecessary design margins (thermal, </a:t>
                </a:r>
                <a:r>
                  <a:rPr lang="en-US" sz="1800" dirty="0" err="1">
                    <a:latin typeface="+mj-lt"/>
                  </a:rPr>
                  <a:t>B</a:t>
                </a:r>
                <a:r>
                  <a:rPr lang="en-US" sz="1800" baseline="-25000" dirty="0" err="1">
                    <a:latin typeface="+mj-lt"/>
                  </a:rPr>
                  <a:t>sat</a:t>
                </a:r>
                <a:r>
                  <a:rPr lang="en-US" sz="1800" dirty="0">
                    <a:latin typeface="+mj-lt"/>
                  </a:rPr>
                  <a:t>, batch-to-batch variation, …).</a:t>
                </a:r>
              </a:p>
              <a:p>
                <a:r>
                  <a:rPr lang="en-US" sz="1800" dirty="0">
                    <a:latin typeface="+mj-lt"/>
                  </a:rPr>
                  <a:t>Future chips, vehicles, and robotics need miniaturization and precision.</a:t>
                </a:r>
              </a:p>
              <a:p>
                <a:r>
                  <a:rPr lang="en-US" sz="1800" dirty="0">
                    <a:latin typeface="+mj-lt"/>
                  </a:rPr>
                  <a:t>Opportunities to reduce the size of all magnetics by 20%~50%?</a:t>
                </a:r>
              </a:p>
              <a:p>
                <a:r>
                  <a:rPr lang="en-US" sz="1800" dirty="0">
                    <a:latin typeface="+mj-lt"/>
                  </a:rPr>
                  <a:t>Need a better way to document, compress, and share information.</a:t>
                </a:r>
              </a:p>
              <a:p>
                <a:r>
                  <a:rPr lang="en-US" sz="1800" dirty="0">
                    <a:latin typeface="+mj-lt"/>
                  </a:rPr>
                  <a:t>Help the manufacturers to improve repeatability, control the quality, and share better data in better ways.</a:t>
                </a:r>
              </a:p>
            </p:txBody>
          </p:sp>
        </mc:Choice>
        <mc:Fallback xmlns="">
          <p:sp>
            <p:nvSpPr>
              <p:cNvPr id="2" name="Content Placeholder 1">
                <a:extLst>
                  <a:ext uri="{FF2B5EF4-FFF2-40B4-BE49-F238E27FC236}">
                    <a16:creationId xmlns:a16="http://schemas.microsoft.com/office/drawing/2014/main" id="{716EAD19-0E4E-2D70-4F3C-4FD4214E6155}"/>
                  </a:ext>
                </a:extLst>
              </p:cNvPr>
              <p:cNvSpPr>
                <a:spLocks noGrp="1" noRot="1" noChangeAspect="1" noMove="1" noResize="1" noEditPoints="1" noAdjustHandles="1" noChangeArrowheads="1" noChangeShapeType="1" noTextEdit="1"/>
              </p:cNvSpPr>
              <p:nvPr>
                <p:ph idx="1"/>
              </p:nvPr>
            </p:nvSpPr>
            <p:spPr>
              <a:xfrm>
                <a:off x="310626" y="910690"/>
                <a:ext cx="8522748" cy="2576285"/>
              </a:xfrm>
              <a:blipFill>
                <a:blip r:embed="rId3"/>
                <a:stretch>
                  <a:fillRect l="-358" t="-709" r="-71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C1A8C7E-E1D2-1AC4-E9E0-3E81D82026AA}"/>
              </a:ext>
            </a:extLst>
          </p:cNvPr>
          <p:cNvSpPr>
            <a:spLocks noGrp="1"/>
          </p:cNvSpPr>
          <p:nvPr>
            <p:ph type="title"/>
          </p:nvPr>
        </p:nvSpPr>
        <p:spPr>
          <a:xfrm>
            <a:off x="457200" y="314362"/>
            <a:ext cx="8229600" cy="550450"/>
          </a:xfrm>
        </p:spPr>
        <p:txBody>
          <a:bodyPr/>
          <a:lstStyle/>
          <a:p>
            <a:r>
              <a:rPr lang="en-US" sz="2800" dirty="0">
                <a:latin typeface="+mj-lt"/>
              </a:rPr>
              <a:t>Motivation for the MagNet Challenge 2</a:t>
            </a:r>
            <a:endParaRPr lang="en-US" dirty="0">
              <a:latin typeface="+mj-lt"/>
            </a:endParaRPr>
          </a:p>
        </p:txBody>
      </p:sp>
      <p:sp>
        <p:nvSpPr>
          <p:cNvPr id="4" name="Slide Number Placeholder 3">
            <a:extLst>
              <a:ext uri="{FF2B5EF4-FFF2-40B4-BE49-F238E27FC236}">
                <a16:creationId xmlns:a16="http://schemas.microsoft.com/office/drawing/2014/main" id="{52AE6CF2-1EF9-2B59-A257-EB76BE070185}"/>
              </a:ext>
            </a:extLst>
          </p:cNvPr>
          <p:cNvSpPr>
            <a:spLocks noGrp="1"/>
          </p:cNvSpPr>
          <p:nvPr>
            <p:ph type="sldNum" sz="quarter" idx="11"/>
          </p:nvPr>
        </p:nvSpPr>
        <p:spPr/>
        <p:txBody>
          <a:bodyPr/>
          <a:lstStyle/>
          <a:p>
            <a:pPr>
              <a:defRPr/>
            </a:pPr>
            <a:fld id="{8869468F-E666-4024-BC99-9BCD31801BED}" type="slidenum">
              <a:rPr lang="en-US" smtClean="0">
                <a:latin typeface="+mj-lt"/>
              </a:rPr>
              <a:pPr>
                <a:defRPr/>
              </a:pPr>
              <a:t>7</a:t>
            </a:fld>
            <a:endParaRPr lang="en-US" dirty="0">
              <a:latin typeface="+mj-lt"/>
            </a:endParaRPr>
          </a:p>
        </p:txBody>
      </p:sp>
      <p:pic>
        <p:nvPicPr>
          <p:cNvPr id="3076" name="Picture 4" descr="Texas Instruments | UCC28180D - Datasheet PDF &amp; Tech Specs - Datasheets.com">
            <a:extLst>
              <a:ext uri="{FF2B5EF4-FFF2-40B4-BE49-F238E27FC236}">
                <a16:creationId xmlns:a16="http://schemas.microsoft.com/office/drawing/2014/main" id="{7B1A0F81-A137-495C-6E87-F05CBA5E4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37" y="3526567"/>
            <a:ext cx="3024589" cy="188950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C3041F4-AEC6-E178-35EB-D155CD986377}"/>
              </a:ext>
            </a:extLst>
          </p:cNvPr>
          <p:cNvSpPr txBox="1"/>
          <p:nvPr/>
        </p:nvSpPr>
        <p:spPr>
          <a:xfrm>
            <a:off x="981737" y="5474631"/>
            <a:ext cx="3223959" cy="338554"/>
          </a:xfrm>
          <a:prstGeom prst="rect">
            <a:avLst/>
          </a:prstGeom>
          <a:noFill/>
        </p:spPr>
        <p:txBody>
          <a:bodyPr wrap="none" rtlCol="0">
            <a:spAutoFit/>
          </a:bodyPr>
          <a:lstStyle/>
          <a:p>
            <a:r>
              <a:rPr lang="en-US" sz="1600" b="1" dirty="0">
                <a:latin typeface="+mj-lt"/>
              </a:rPr>
              <a:t>An example PFC converter</a:t>
            </a:r>
          </a:p>
        </p:txBody>
      </p:sp>
      <p:sp>
        <p:nvSpPr>
          <p:cNvPr id="5" name="TextBox 4">
            <a:extLst>
              <a:ext uri="{FF2B5EF4-FFF2-40B4-BE49-F238E27FC236}">
                <a16:creationId xmlns:a16="http://schemas.microsoft.com/office/drawing/2014/main" id="{CAD11C39-23D3-CE42-754A-0D4560C6ABCE}"/>
              </a:ext>
            </a:extLst>
          </p:cNvPr>
          <p:cNvSpPr txBox="1"/>
          <p:nvPr/>
        </p:nvSpPr>
        <p:spPr>
          <a:xfrm>
            <a:off x="2101480" y="6005871"/>
            <a:ext cx="5665333" cy="369332"/>
          </a:xfrm>
          <a:prstGeom prst="rect">
            <a:avLst/>
          </a:prstGeom>
          <a:noFill/>
        </p:spPr>
        <p:txBody>
          <a:bodyPr wrap="none" rtlCol="0">
            <a:spAutoFit/>
          </a:bodyPr>
          <a:lstStyle/>
          <a:p>
            <a:r>
              <a:rPr lang="en-US" sz="1800" b="1" dirty="0">
                <a:latin typeface="+mj-lt"/>
              </a:rPr>
              <a:t>Make every AC-</a:t>
            </a:r>
            <a:r>
              <a:rPr lang="en-US" altLang="zh-CN" sz="1800" b="1" dirty="0">
                <a:latin typeface="+mj-lt"/>
              </a:rPr>
              <a:t>DC adapters 30% smaller?</a:t>
            </a:r>
            <a:endParaRPr lang="en-US" sz="1800" b="1" dirty="0">
              <a:latin typeface="+mj-lt"/>
            </a:endParaRPr>
          </a:p>
        </p:txBody>
      </p:sp>
      <p:pic>
        <p:nvPicPr>
          <p:cNvPr id="8" name="Picture 7" descr="A black screen with red lines and a white sign&#10;&#10;Description automatically generated">
            <a:extLst>
              <a:ext uri="{FF2B5EF4-FFF2-40B4-BE49-F238E27FC236}">
                <a16:creationId xmlns:a16="http://schemas.microsoft.com/office/drawing/2014/main" id="{645CD75D-F200-DD45-DE3D-1CFEC503ECFA}"/>
              </a:ext>
            </a:extLst>
          </p:cNvPr>
          <p:cNvPicPr>
            <a:picLocks noChangeAspect="1"/>
          </p:cNvPicPr>
          <p:nvPr/>
        </p:nvPicPr>
        <p:blipFill>
          <a:blip r:embed="rId5"/>
          <a:stretch>
            <a:fillRect/>
          </a:stretch>
        </p:blipFill>
        <p:spPr>
          <a:xfrm>
            <a:off x="4653216" y="3234068"/>
            <a:ext cx="3427479" cy="2713242"/>
          </a:xfrm>
          <a:prstGeom prst="rect">
            <a:avLst/>
          </a:prstGeom>
        </p:spPr>
      </p:pic>
    </p:spTree>
    <p:extLst>
      <p:ext uri="{BB962C8B-B14F-4D97-AF65-F5344CB8AC3E}">
        <p14:creationId xmlns:p14="http://schemas.microsoft.com/office/powerpoint/2010/main" val="2260515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E8BD4-1284-1904-1082-175E9D93CD1B}"/>
              </a:ext>
            </a:extLst>
          </p:cNvPr>
          <p:cNvSpPr>
            <a:spLocks noGrp="1"/>
          </p:cNvSpPr>
          <p:nvPr>
            <p:ph type="title"/>
          </p:nvPr>
        </p:nvSpPr>
        <p:spPr/>
        <p:txBody>
          <a:bodyPr/>
          <a:lstStyle/>
          <a:p>
            <a:r>
              <a:rPr lang="en-US" dirty="0"/>
              <a:t>New </a:t>
            </a:r>
            <a:r>
              <a:rPr lang="en-US" dirty="0" err="1"/>
              <a:t>MagNetX</a:t>
            </a:r>
            <a:r>
              <a:rPr lang="en-US" dirty="0"/>
              <a:t> Dataset for Transient Dynamics</a:t>
            </a:r>
          </a:p>
        </p:txBody>
      </p:sp>
      <p:sp>
        <p:nvSpPr>
          <p:cNvPr id="4" name="Slide Number Placeholder 3">
            <a:extLst>
              <a:ext uri="{FF2B5EF4-FFF2-40B4-BE49-F238E27FC236}">
                <a16:creationId xmlns:a16="http://schemas.microsoft.com/office/drawing/2014/main" id="{C05A9579-72F9-18D2-245A-16F23FF876E8}"/>
              </a:ext>
            </a:extLst>
          </p:cNvPr>
          <p:cNvSpPr>
            <a:spLocks noGrp="1"/>
          </p:cNvSpPr>
          <p:nvPr>
            <p:ph type="sldNum" sz="quarter" idx="11"/>
          </p:nvPr>
        </p:nvSpPr>
        <p:spPr/>
        <p:txBody>
          <a:bodyPr/>
          <a:lstStyle/>
          <a:p>
            <a:pPr>
              <a:defRPr/>
            </a:pPr>
            <a:fld id="{8869468F-E666-4024-BC99-9BCD31801BED}" type="slidenum">
              <a:rPr lang="en-US" smtClean="0"/>
              <a:pPr>
                <a:defRPr/>
              </a:pPr>
              <a:t>8</a:t>
            </a:fld>
            <a:endParaRPr lang="en-US" dirty="0"/>
          </a:p>
        </p:txBody>
      </p:sp>
      <p:sp>
        <p:nvSpPr>
          <p:cNvPr id="8" name="TextBox 7">
            <a:extLst>
              <a:ext uri="{FF2B5EF4-FFF2-40B4-BE49-F238E27FC236}">
                <a16:creationId xmlns:a16="http://schemas.microsoft.com/office/drawing/2014/main" id="{685FF883-90D7-8F49-213A-27DC750FD852}"/>
              </a:ext>
            </a:extLst>
          </p:cNvPr>
          <p:cNvSpPr txBox="1"/>
          <p:nvPr/>
        </p:nvSpPr>
        <p:spPr>
          <a:xfrm>
            <a:off x="4602063" y="4877084"/>
            <a:ext cx="4404261" cy="1169551"/>
          </a:xfrm>
          <a:prstGeom prst="rect">
            <a:avLst/>
          </a:prstGeom>
          <a:noFill/>
        </p:spPr>
        <p:txBody>
          <a:bodyPr wrap="square">
            <a:spAutoFit/>
          </a:bodyPr>
          <a:lstStyle/>
          <a:p>
            <a:pPr marL="171450" indent="-171450">
              <a:buFont typeface="Arial" panose="020B0604020202020204" pitchFamily="34" charset="0"/>
              <a:buChar char="•"/>
            </a:pPr>
            <a:r>
              <a:rPr lang="en-US" sz="1400" dirty="0" err="1">
                <a:latin typeface="+mj-lt"/>
              </a:rPr>
              <a:t>Hyukjae</a:t>
            </a:r>
            <a:r>
              <a:rPr lang="en-US" sz="1400" dirty="0">
                <a:latin typeface="+mj-lt"/>
              </a:rPr>
              <a:t> Kwon, Shukai Wang, Haoran Li, et al. “</a:t>
            </a:r>
            <a:r>
              <a:rPr lang="en-US" sz="1400" b="1" dirty="0" err="1">
                <a:latin typeface="+mj-lt"/>
              </a:rPr>
              <a:t>MagNetX</a:t>
            </a:r>
            <a:r>
              <a:rPr lang="en-US" sz="1400" b="1" dirty="0">
                <a:latin typeface="+mj-lt"/>
              </a:rPr>
              <a:t>: Extending the </a:t>
            </a:r>
            <a:r>
              <a:rPr lang="en-US" sz="1400" b="1" dirty="0" err="1">
                <a:latin typeface="+mj-lt"/>
              </a:rPr>
              <a:t>MagNet</a:t>
            </a:r>
            <a:r>
              <a:rPr lang="en-US" sz="1400" b="1" dirty="0">
                <a:latin typeface="+mj-lt"/>
              </a:rPr>
              <a:t> Database for Modeling Power Magnetics in Transient</a:t>
            </a:r>
            <a:r>
              <a:rPr lang="en-US" sz="1400" dirty="0">
                <a:latin typeface="+mj-lt"/>
              </a:rPr>
              <a:t>,” </a:t>
            </a:r>
            <a:r>
              <a:rPr lang="en-US" sz="1400" i="1" dirty="0" err="1">
                <a:latin typeface="+mj-lt"/>
              </a:rPr>
              <a:t>TechRxiv</a:t>
            </a:r>
            <a:r>
              <a:rPr lang="en-US" sz="1400" dirty="0">
                <a:latin typeface="+mj-lt"/>
              </a:rPr>
              <a:t>. December 11, 2024. </a:t>
            </a:r>
            <a:r>
              <a:rPr lang="en-US" sz="1400" b="0" i="0" dirty="0">
                <a:solidFill>
                  <a:srgbClr val="333333"/>
                </a:solidFill>
                <a:effectLst/>
                <a:latin typeface="+mj-lt"/>
              </a:rPr>
              <a:t>Accepted to </a:t>
            </a:r>
            <a:r>
              <a:rPr lang="en-US" sz="1400" dirty="0">
                <a:solidFill>
                  <a:srgbClr val="333333"/>
                </a:solidFill>
                <a:latin typeface="+mj-lt"/>
              </a:rPr>
              <a:t>APEC 2025.</a:t>
            </a:r>
            <a:endParaRPr lang="en-US" sz="1400" dirty="0">
              <a:latin typeface="+mj-lt"/>
            </a:endParaRPr>
          </a:p>
        </p:txBody>
      </p:sp>
      <p:sp>
        <p:nvSpPr>
          <p:cNvPr id="11" name="TextBox 10">
            <a:extLst>
              <a:ext uri="{FF2B5EF4-FFF2-40B4-BE49-F238E27FC236}">
                <a16:creationId xmlns:a16="http://schemas.microsoft.com/office/drawing/2014/main" id="{A7D30286-BD2D-4DCD-117E-CF1C27D4A421}"/>
              </a:ext>
            </a:extLst>
          </p:cNvPr>
          <p:cNvSpPr txBox="1"/>
          <p:nvPr/>
        </p:nvSpPr>
        <p:spPr>
          <a:xfrm>
            <a:off x="457200" y="2773823"/>
            <a:ext cx="3756443" cy="523220"/>
          </a:xfrm>
          <a:prstGeom prst="rect">
            <a:avLst/>
          </a:prstGeom>
          <a:noFill/>
        </p:spPr>
        <p:txBody>
          <a:bodyPr wrap="square">
            <a:spAutoFit/>
          </a:bodyPr>
          <a:lstStyle/>
          <a:p>
            <a:pPr algn="ctr"/>
            <a:r>
              <a:rPr lang="en-US" sz="1400" b="1" dirty="0">
                <a:latin typeface="+mj-lt"/>
              </a:rPr>
              <a:t>Example symmetric magnetizing and demagnetizing sequences</a:t>
            </a:r>
          </a:p>
        </p:txBody>
      </p:sp>
      <p:sp>
        <p:nvSpPr>
          <p:cNvPr id="12" name="TextBox 11">
            <a:extLst>
              <a:ext uri="{FF2B5EF4-FFF2-40B4-BE49-F238E27FC236}">
                <a16:creationId xmlns:a16="http://schemas.microsoft.com/office/drawing/2014/main" id="{AB1A0B99-AFCF-62EE-1D7B-F204F4E6953E}"/>
              </a:ext>
            </a:extLst>
          </p:cNvPr>
          <p:cNvSpPr txBox="1"/>
          <p:nvPr/>
        </p:nvSpPr>
        <p:spPr>
          <a:xfrm>
            <a:off x="98420" y="1041428"/>
            <a:ext cx="4963774" cy="1600438"/>
          </a:xfrm>
          <a:prstGeom prst="rect">
            <a:avLst/>
          </a:prstGeom>
          <a:solidFill>
            <a:schemeClr val="accent3">
              <a:lumMod val="95000"/>
            </a:schemeClr>
          </a:solidFill>
        </p:spPr>
        <p:txBody>
          <a:bodyPr wrap="square" rtlCol="0">
            <a:spAutoFit/>
          </a:bodyPr>
          <a:lstStyle/>
          <a:p>
            <a:pPr marL="342900" indent="-342900">
              <a:buFont typeface="Courier New" panose="02070309020205020404" pitchFamily="49" charset="0"/>
              <a:buChar char="o"/>
            </a:pPr>
            <a:r>
              <a:rPr lang="en-US" sz="1400" dirty="0">
                <a:latin typeface="+mj-lt"/>
              </a:rPr>
              <a:t>Duty cycle step changes D = 0.2~0.8, min step size = 0.1</a:t>
            </a:r>
          </a:p>
          <a:p>
            <a:pPr marL="342900" indent="-342900">
              <a:buFont typeface="Courier New" panose="02070309020205020404" pitchFamily="49" charset="0"/>
              <a:buChar char="o"/>
            </a:pPr>
            <a:r>
              <a:rPr lang="en-US" sz="1400" dirty="0">
                <a:latin typeface="+mj-lt"/>
              </a:rPr>
              <a:t>Fixed </a:t>
            </a:r>
            <a:r>
              <a:rPr lang="en-US" sz="1400" dirty="0" err="1">
                <a:latin typeface="+mj-lt"/>
              </a:rPr>
              <a:t>subcycle</a:t>
            </a:r>
            <a:r>
              <a:rPr lang="en-US" sz="1400" dirty="0">
                <a:latin typeface="+mj-lt"/>
              </a:rPr>
              <a:t> frequency sequences f = 50kHz~800kHz, 7 </a:t>
            </a:r>
            <a:r>
              <a:rPr lang="en-US" sz="1400" dirty="0" err="1">
                <a:latin typeface="+mj-lt"/>
              </a:rPr>
              <a:t>subcycle</a:t>
            </a:r>
            <a:r>
              <a:rPr lang="en-US" sz="1400" dirty="0">
                <a:latin typeface="+mj-lt"/>
              </a:rPr>
              <a:t> frequency levels</a:t>
            </a:r>
          </a:p>
          <a:p>
            <a:pPr marL="342900" indent="-342900">
              <a:buFont typeface="Courier New" panose="02070309020205020404" pitchFamily="49" charset="0"/>
              <a:buChar char="o"/>
            </a:pPr>
            <a:r>
              <a:rPr lang="en-US" sz="1400" dirty="0">
                <a:latin typeface="+mj-lt"/>
              </a:rPr>
              <a:t>Three temperatures: 25</a:t>
            </a:r>
            <a:r>
              <a:rPr lang="en-US" sz="1400" baseline="30000" dirty="0">
                <a:latin typeface="+mj-lt"/>
              </a:rPr>
              <a:t>o</a:t>
            </a:r>
            <a:r>
              <a:rPr lang="en-US" sz="1400" dirty="0">
                <a:latin typeface="+mj-lt"/>
              </a:rPr>
              <a:t>C, 50</a:t>
            </a:r>
            <a:r>
              <a:rPr lang="en-US" sz="1400" baseline="30000" dirty="0">
                <a:latin typeface="+mj-lt"/>
              </a:rPr>
              <a:t>o</a:t>
            </a:r>
            <a:r>
              <a:rPr lang="en-US" sz="1400" dirty="0">
                <a:latin typeface="+mj-lt"/>
              </a:rPr>
              <a:t>C, 70</a:t>
            </a:r>
            <a:r>
              <a:rPr lang="en-US" sz="1400" baseline="30000" dirty="0">
                <a:latin typeface="+mj-lt"/>
              </a:rPr>
              <a:t>o</a:t>
            </a:r>
            <a:r>
              <a:rPr lang="en-US" sz="1400" dirty="0">
                <a:latin typeface="+mj-lt"/>
              </a:rPr>
              <a:t>C</a:t>
            </a:r>
          </a:p>
          <a:p>
            <a:pPr marL="342900" indent="-342900">
              <a:buFont typeface="Courier New" panose="02070309020205020404" pitchFamily="49" charset="0"/>
              <a:buChar char="o"/>
            </a:pPr>
            <a:r>
              <a:rPr lang="en-US" sz="1400" dirty="0">
                <a:latin typeface="+mj-lt"/>
              </a:rPr>
              <a:t>~7 voltage levels</a:t>
            </a:r>
          </a:p>
          <a:p>
            <a:pPr marL="342900" indent="-342900">
              <a:buFont typeface="Courier New" panose="02070309020205020404" pitchFamily="49" charset="0"/>
              <a:buChar char="o"/>
            </a:pPr>
            <a:r>
              <a:rPr lang="en-US" sz="1400" dirty="0">
                <a:latin typeface="+mj-lt"/>
              </a:rPr>
              <a:t>100 </a:t>
            </a:r>
            <a:r>
              <a:rPr lang="en-US" sz="1400" dirty="0" err="1">
                <a:latin typeface="+mj-lt"/>
              </a:rPr>
              <a:t>subcycles</a:t>
            </a:r>
            <a:r>
              <a:rPr lang="en-US" sz="1400" dirty="0">
                <a:latin typeface="+mj-lt"/>
              </a:rPr>
              <a:t> per sequence</a:t>
            </a:r>
          </a:p>
        </p:txBody>
      </p:sp>
      <p:sp>
        <p:nvSpPr>
          <p:cNvPr id="13" name="Left Brace 12">
            <a:extLst>
              <a:ext uri="{FF2B5EF4-FFF2-40B4-BE49-F238E27FC236}">
                <a16:creationId xmlns:a16="http://schemas.microsoft.com/office/drawing/2014/main" id="{F41A7C19-DD5D-F41F-63F1-4785B529AB25}"/>
              </a:ext>
            </a:extLst>
          </p:cNvPr>
          <p:cNvSpPr/>
          <p:nvPr/>
        </p:nvSpPr>
        <p:spPr bwMode="auto">
          <a:xfrm>
            <a:off x="5141976" y="1759303"/>
            <a:ext cx="395926" cy="2409984"/>
          </a:xfrm>
          <a:prstGeom prst="leftBrace">
            <a:avLst>
              <a:gd name="adj1" fmla="val 72619"/>
              <a:gd name="adj2" fmla="val 50000"/>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endParaRPr>
          </a:p>
        </p:txBody>
      </p:sp>
      <p:sp>
        <p:nvSpPr>
          <p:cNvPr id="15" name="TextBox 14">
            <a:extLst>
              <a:ext uri="{FF2B5EF4-FFF2-40B4-BE49-F238E27FC236}">
                <a16:creationId xmlns:a16="http://schemas.microsoft.com/office/drawing/2014/main" id="{215BED43-30ED-3915-EB31-2DEA780514FE}"/>
              </a:ext>
            </a:extLst>
          </p:cNvPr>
          <p:cNvSpPr txBox="1"/>
          <p:nvPr/>
        </p:nvSpPr>
        <p:spPr>
          <a:xfrm>
            <a:off x="5594290" y="1605413"/>
            <a:ext cx="3549710" cy="3108543"/>
          </a:xfrm>
          <a:prstGeom prst="rect">
            <a:avLst/>
          </a:prstGeom>
          <a:noFill/>
        </p:spPr>
        <p:txBody>
          <a:bodyPr wrap="square">
            <a:spAutoFit/>
          </a:bodyPr>
          <a:lstStyle/>
          <a:p>
            <a:r>
              <a:rPr lang="en-US" sz="1400" dirty="0">
                <a:latin typeface="+mj-lt"/>
              </a:rPr>
              <a:t>Symmetric magnetizing and demagnetizing sequences</a:t>
            </a:r>
          </a:p>
          <a:p>
            <a:endParaRPr lang="en-US" sz="1400" dirty="0">
              <a:latin typeface="+mj-lt"/>
            </a:endParaRPr>
          </a:p>
          <a:p>
            <a:r>
              <a:rPr lang="en-US" sz="1400" dirty="0">
                <a:latin typeface="+mj-lt"/>
              </a:rPr>
              <a:t>15 ferrite materials</a:t>
            </a:r>
          </a:p>
          <a:p>
            <a:endParaRPr lang="en-US" sz="1400" dirty="0">
              <a:latin typeface="+mj-lt"/>
            </a:endParaRPr>
          </a:p>
          <a:p>
            <a:r>
              <a:rPr lang="en-US" sz="1400" dirty="0">
                <a:latin typeface="+mj-lt"/>
              </a:rPr>
              <a:t>&gt;5,000 sequences per material</a:t>
            </a:r>
          </a:p>
          <a:p>
            <a:endParaRPr lang="en-US" sz="1400" dirty="0">
              <a:latin typeface="+mj-lt"/>
            </a:endParaRPr>
          </a:p>
          <a:p>
            <a:r>
              <a:rPr lang="en-US" sz="1400" dirty="0">
                <a:latin typeface="+mj-lt"/>
              </a:rPr>
              <a:t>Fixed sampling frequency: 16 MHz</a:t>
            </a:r>
          </a:p>
          <a:p>
            <a:endParaRPr lang="en-US" sz="1400" dirty="0">
              <a:latin typeface="+mj-lt"/>
            </a:endParaRPr>
          </a:p>
          <a:p>
            <a:r>
              <a:rPr lang="en-US" sz="1400" dirty="0">
                <a:latin typeface="+mj-lt"/>
              </a:rPr>
              <a:t>50 kHz: 320 steps per </a:t>
            </a:r>
            <a:r>
              <a:rPr lang="en-US" sz="1400" dirty="0" err="1">
                <a:latin typeface="+mj-lt"/>
              </a:rPr>
              <a:t>subcycle</a:t>
            </a:r>
            <a:endParaRPr lang="en-US" sz="1400" dirty="0">
              <a:latin typeface="+mj-lt"/>
            </a:endParaRPr>
          </a:p>
          <a:p>
            <a:endParaRPr lang="en-US" sz="1400" dirty="0">
              <a:latin typeface="+mj-lt"/>
            </a:endParaRPr>
          </a:p>
          <a:p>
            <a:r>
              <a:rPr lang="en-US" sz="1400" dirty="0">
                <a:latin typeface="+mj-lt"/>
              </a:rPr>
              <a:t>500 kHz: 32 steps per </a:t>
            </a:r>
            <a:r>
              <a:rPr lang="en-US" sz="1400" dirty="0" err="1">
                <a:latin typeface="+mj-lt"/>
              </a:rPr>
              <a:t>subcycle</a:t>
            </a:r>
            <a:endParaRPr lang="en-US" sz="1400" dirty="0">
              <a:latin typeface="+mj-lt"/>
            </a:endParaRPr>
          </a:p>
          <a:p>
            <a:endParaRPr lang="en-US" sz="1400" dirty="0"/>
          </a:p>
          <a:p>
            <a:endParaRPr lang="en-US" sz="1400" dirty="0"/>
          </a:p>
        </p:txBody>
      </p:sp>
      <p:pic>
        <p:nvPicPr>
          <p:cNvPr id="7" name="Content Placeholder 6" descr="A line drawing of a building&#10;&#10;Description automatically generated">
            <a:extLst>
              <a:ext uri="{FF2B5EF4-FFF2-40B4-BE49-F238E27FC236}">
                <a16:creationId xmlns:a16="http://schemas.microsoft.com/office/drawing/2014/main" id="{E0AEA603-3C4B-5BC1-6FDB-2AD2229B0023}"/>
              </a:ext>
            </a:extLst>
          </p:cNvPr>
          <p:cNvPicPr>
            <a:picLocks noGrp="1" noChangeAspect="1"/>
          </p:cNvPicPr>
          <p:nvPr>
            <p:ph idx="1"/>
          </p:nvPr>
        </p:nvPicPr>
        <p:blipFill>
          <a:blip r:embed="rId3"/>
          <a:stretch>
            <a:fillRect/>
          </a:stretch>
        </p:blipFill>
        <p:spPr>
          <a:xfrm>
            <a:off x="254242" y="3460171"/>
            <a:ext cx="4423568" cy="2276607"/>
          </a:xfrm>
        </p:spPr>
      </p:pic>
    </p:spTree>
    <p:extLst>
      <p:ext uri="{BB962C8B-B14F-4D97-AF65-F5344CB8AC3E}">
        <p14:creationId xmlns:p14="http://schemas.microsoft.com/office/powerpoint/2010/main" val="774947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ELS-IEEE">
  <a:themeElements>
    <a:clrScheme name="Custom 3">
      <a:dk1>
        <a:srgbClr val="000000"/>
      </a:dk1>
      <a:lt1>
        <a:srgbClr val="FFFFFF"/>
      </a:lt1>
      <a:dk2>
        <a:srgbClr val="005582"/>
      </a:dk2>
      <a:lt2>
        <a:srgbClr val="808080"/>
      </a:lt2>
      <a:accent1>
        <a:srgbClr val="DC5D26"/>
      </a:accent1>
      <a:accent2>
        <a:srgbClr val="52A93A"/>
      </a:accent2>
      <a:accent3>
        <a:srgbClr val="FFFFFF"/>
      </a:accent3>
      <a:accent4>
        <a:srgbClr val="000000"/>
      </a:accent4>
      <a:accent5>
        <a:srgbClr val="6C0521"/>
      </a:accent5>
      <a:accent6>
        <a:srgbClr val="477E27"/>
      </a:accent6>
      <a:hlink>
        <a:srgbClr val="0080FF"/>
      </a:hlink>
      <a:folHlink>
        <a:srgbClr val="48186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28" charset="0"/>
            <a:ea typeface="ＭＳ Ｐゴシック" pitchFamily="28" charset="-128"/>
            <a:cs typeface="ＭＳ Ｐゴシック" pitchFamily="28"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FFFFFF"/>
        </a:lt1>
        <a:dk2>
          <a:srgbClr val="0F3D88"/>
        </a:dk2>
        <a:lt2>
          <a:srgbClr val="808080"/>
        </a:lt2>
        <a:accent1>
          <a:srgbClr val="FF8000"/>
        </a:accent1>
        <a:accent2>
          <a:srgbClr val="59B308"/>
        </a:accent2>
        <a:accent3>
          <a:srgbClr val="FFFFFF"/>
        </a:accent3>
        <a:accent4>
          <a:srgbClr val="000000"/>
        </a:accent4>
        <a:accent5>
          <a:srgbClr val="FFC0AA"/>
        </a:accent5>
        <a:accent6>
          <a:srgbClr val="50A206"/>
        </a:accent6>
        <a:hlink>
          <a:srgbClr val="008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5595DD7CE5A5148B4999BBA8EA5DD30" ma:contentTypeVersion="16" ma:contentTypeDescription="Ein neues Dokument erstellen." ma:contentTypeScope="" ma:versionID="eb240631e2210ba105a10b867f352f4b">
  <xsd:schema xmlns:xsd="http://www.w3.org/2001/XMLSchema" xmlns:xs="http://www.w3.org/2001/XMLSchema" xmlns:p="http://schemas.microsoft.com/office/2006/metadata/properties" xmlns:ns2="1a928159-cc29-4254-b403-af2e2d15dfc1" xmlns:ns3="5afad38e-42d4-4be1-98f7-bde5e03740b5" targetNamespace="http://schemas.microsoft.com/office/2006/metadata/properties" ma:root="true" ma:fieldsID="fcdff8057539b4026699d937d20d54f0" ns2:_="" ns3:_="">
    <xsd:import namespace="1a928159-cc29-4254-b403-af2e2d15dfc1"/>
    <xsd:import namespace="5afad38e-42d4-4be1-98f7-bde5e03740b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928159-cc29-4254-b403-af2e2d15df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473f45ee-26db-4ad3-8cda-2acaef1af0b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fad38e-42d4-4be1-98f7-bde5e03740b5"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cbeb16a8-fc89-4df2-9117-3e02cee7badb}" ma:internalName="TaxCatchAll" ma:showField="CatchAllData" ma:web="5afad38e-42d4-4be1-98f7-bde5e03740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afad38e-42d4-4be1-98f7-bde5e03740b5" xsi:nil="true"/>
    <lcf76f155ced4ddcb4097134ff3c332f xmlns="1a928159-cc29-4254-b403-af2e2d15dfc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FA02A-C873-44FD-A945-6534AC5C73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928159-cc29-4254-b403-af2e2d15dfc1"/>
    <ds:schemaRef ds:uri="5afad38e-42d4-4be1-98f7-bde5e03740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88C547-5CD2-4A80-9627-5BF16A51EA8F}">
  <ds:schemaRefs>
    <ds:schemaRef ds:uri="1a928159-cc29-4254-b403-af2e2d15dfc1"/>
    <ds:schemaRef ds:uri="http://www.w3.org/XML/1998/namespace"/>
    <ds:schemaRef ds:uri="http://purl.org/dc/terms/"/>
    <ds:schemaRef ds:uri="http://schemas.microsoft.com/office/infopath/2007/PartnerControls"/>
    <ds:schemaRef ds:uri="http://purl.org/dc/elements/1.1/"/>
    <ds:schemaRef ds:uri="http://schemas.microsoft.com/office/2006/documentManagement/types"/>
    <ds:schemaRef ds:uri="5afad38e-42d4-4be1-98f7-bde5e03740b5"/>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AAC8A23-D54A-4323-86F7-4F36A5E306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PELS-IEEE</Template>
  <TotalTime>18911</TotalTime>
  <Words>3000</Words>
  <Application>Microsoft Office PowerPoint</Application>
  <PresentationFormat>On-screen Show (4:3)</PresentationFormat>
  <Paragraphs>361</Paragraphs>
  <Slides>23</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Courier New</vt:lpstr>
      <vt:lpstr>Symbol</vt:lpstr>
      <vt:lpstr>Verdana</vt:lpstr>
      <vt:lpstr>Wingdings</vt:lpstr>
      <vt:lpstr>PELS-IEEE</vt:lpstr>
      <vt:lpstr>2nd IEEE International Challenge in Design Methods for Power Electronics  2025 PELS MagNet Challenge  MagNet Challenge 2  “From Steady-State to Transient Models!”   </vt:lpstr>
      <vt:lpstr>Overview</vt:lpstr>
      <vt:lpstr>MagNet 2025 – A Transient Challenge</vt:lpstr>
      <vt:lpstr>A Very Successful MagNet Challenge 1</vt:lpstr>
      <vt:lpstr>MagNet 2025 – A Transient Challenge</vt:lpstr>
      <vt:lpstr>Foundation Model for Power Magnetics</vt:lpstr>
      <vt:lpstr>2025: from Racetrack to Open Path</vt:lpstr>
      <vt:lpstr>Motivation for the MagNet Challenge 2</vt:lpstr>
      <vt:lpstr>New MagNetX Dataset for Transient Dynamics</vt:lpstr>
      <vt:lpstr>Data Structure </vt:lpstr>
      <vt:lpstr>Outcome: A Callable Prediction Function</vt:lpstr>
      <vt:lpstr>Strategies to win the Challenge?</vt:lpstr>
      <vt:lpstr>Outcomes of the MagNet Challenge 2</vt:lpstr>
      <vt:lpstr>What we have developed (as tutorials)</vt:lpstr>
      <vt:lpstr>A Large Model for the Long Sequences</vt:lpstr>
      <vt:lpstr>Separate Fast Details and Slow Trends</vt:lpstr>
      <vt:lpstr>Information Flow of MagNet Challenge 2</vt:lpstr>
      <vt:lpstr>Evaluation Criteria</vt:lpstr>
      <vt:lpstr>Student Team Eligibility</vt:lpstr>
      <vt:lpstr>Timeline of the MagNet Challenge 2</vt:lpstr>
      <vt:lpstr>Award Structure (TBD)</vt:lpstr>
      <vt:lpstr>Extended Reading – MagNet Challenge 2</vt:lpstr>
      <vt:lpstr>Extended Reading – MagNet Challenge 2</vt:lpstr>
    </vt:vector>
  </TitlesOfParts>
  <Company>Virginia Tech - CPES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IEEE Power Electronics Society Status and Outlook</dc:title>
  <dc:creator>Dushan Boroyevich</dc:creator>
  <cp:lastModifiedBy>Minjie Chen</cp:lastModifiedBy>
  <cp:revision>1017</cp:revision>
  <dcterms:created xsi:type="dcterms:W3CDTF">2011-03-01T17:55:22Z</dcterms:created>
  <dcterms:modified xsi:type="dcterms:W3CDTF">2025-02-13T00:03:08Z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0x01010015595DD7CE5A5148B4999BBA8EA5DD30</vt:lpwstr>
  </property>
  <property fmtid="{D5CDD505-2E9C-101B-9397-08002B2CF9AE}" pid="3" name="MediaServiceImageTags">
    <vt:lpwstr/>
  </property>
</Properties>
</file>